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6" r:id="rId2"/>
    <p:sldId id="332" r:id="rId3"/>
    <p:sldId id="330" r:id="rId4"/>
    <p:sldId id="307" r:id="rId5"/>
    <p:sldId id="308" r:id="rId6"/>
    <p:sldId id="309" r:id="rId7"/>
    <p:sldId id="311" r:id="rId8"/>
    <p:sldId id="310" r:id="rId9"/>
    <p:sldId id="312" r:id="rId10"/>
    <p:sldId id="313" r:id="rId11"/>
    <p:sldId id="317" r:id="rId12"/>
    <p:sldId id="318" r:id="rId13"/>
    <p:sldId id="319" r:id="rId14"/>
    <p:sldId id="320" r:id="rId15"/>
    <p:sldId id="321" r:id="rId16"/>
    <p:sldId id="322" r:id="rId17"/>
    <p:sldId id="323" r:id="rId18"/>
    <p:sldId id="324" r:id="rId19"/>
    <p:sldId id="325" r:id="rId20"/>
    <p:sldId id="327" r:id="rId21"/>
    <p:sldId id="326" r:id="rId22"/>
    <p:sldId id="328" r:id="rId2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snapToGrid="0" snapToObjects="1">
      <p:cViewPr varScale="1">
        <p:scale>
          <a:sx n="142" d="100"/>
          <a:sy n="142" d="100"/>
        </p:scale>
        <p:origin x="-660"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768"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AF73D5-BE96-440A-8D36-E47680DB53E1}" type="datetimeFigureOut">
              <a:rPr lang="en-US" smtClean="0"/>
              <a:t>4/7/2018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69AD3D-F083-46F3-87C8-A0BD612C6F3B}" type="slidenum">
              <a:rPr lang="en-US" smtClean="0"/>
              <a:t>‹#›</a:t>
            </a:fld>
            <a:endParaRPr lang="en-US" dirty="0"/>
          </a:p>
        </p:txBody>
      </p:sp>
    </p:spTree>
    <p:extLst>
      <p:ext uri="{BB962C8B-B14F-4D97-AF65-F5344CB8AC3E}">
        <p14:creationId xmlns:p14="http://schemas.microsoft.com/office/powerpoint/2010/main" val="78292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everybody here </a:t>
            </a:r>
            <a:r>
              <a:rPr lang="en-US" dirty="0" smtClean="0"/>
              <a:t>today.</a:t>
            </a:r>
          </a:p>
          <a:p>
            <a:endParaRPr lang="en-US" dirty="0"/>
          </a:p>
          <a:p>
            <a:r>
              <a:rPr lang="en-US" dirty="0"/>
              <a:t>My name is Berry Vrbanovic, and I am the Mayor of the City of </a:t>
            </a:r>
            <a:r>
              <a:rPr lang="en-US" dirty="0" smtClean="0"/>
              <a:t>Kitchener.</a:t>
            </a:r>
          </a:p>
          <a:p>
            <a:endParaRPr lang="en-US" dirty="0"/>
          </a:p>
          <a:p>
            <a:r>
              <a:rPr lang="en-US" dirty="0"/>
              <a:t>Today I am bringing Kitchener’s and Waterloo Region’s issues and perspective to the very important discussion of Mental Health &amp; Cities</a:t>
            </a:r>
          </a:p>
          <a:p>
            <a:endParaRPr lang="en-US" dirty="0"/>
          </a:p>
          <a:p>
            <a:r>
              <a:rPr lang="en-US" dirty="0"/>
              <a:t>Before I start, I first want to be clear that everything I will be discussing is not </a:t>
            </a:r>
            <a:r>
              <a:rPr lang="en-US" dirty="0" smtClean="0"/>
              <a:t>intended to make anybody look bad, whether federal </a:t>
            </a:r>
            <a:r>
              <a:rPr lang="en-US" dirty="0"/>
              <a:t>or provincial governments, past or present, or from any political </a:t>
            </a:r>
            <a:r>
              <a:rPr lang="en-US" dirty="0" smtClean="0"/>
              <a:t>party</a:t>
            </a:r>
            <a:r>
              <a:rPr lang="en-US" dirty="0"/>
              <a:t>.</a:t>
            </a:r>
          </a:p>
          <a:p>
            <a:endParaRPr lang="en-US" dirty="0"/>
          </a:p>
          <a:p>
            <a:r>
              <a:rPr lang="en-US" dirty="0" smtClean="0"/>
              <a:t>My </a:t>
            </a:r>
            <a:r>
              <a:rPr lang="en-US" dirty="0"/>
              <a:t>comments </a:t>
            </a:r>
            <a:r>
              <a:rPr lang="en-US" dirty="0" smtClean="0"/>
              <a:t>reflect stakeholder feedback, and are a snapshot of where we </a:t>
            </a:r>
            <a:r>
              <a:rPr lang="en-US" dirty="0"/>
              <a:t>are today, and how to move forward.</a:t>
            </a:r>
          </a:p>
          <a:p>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a:t>
            </a:fld>
            <a:endParaRPr lang="en-US" dirty="0"/>
          </a:p>
        </p:txBody>
      </p:sp>
    </p:spTree>
    <p:extLst>
      <p:ext uri="{BB962C8B-B14F-4D97-AF65-F5344CB8AC3E}">
        <p14:creationId xmlns:p14="http://schemas.microsoft.com/office/powerpoint/2010/main" val="3007098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Sadly, we know that the largest source of mental health housing </a:t>
            </a:r>
            <a:r>
              <a:rPr lang="en-US" dirty="0" smtClean="0"/>
              <a:t>actually is jails</a:t>
            </a:r>
            <a:r>
              <a:rPr lang="en-US" dirty="0" smtClean="0"/>
              <a:t>. So it’s not a surprise that there are repeat offenses, and the cycle of incarceration continues.</a:t>
            </a:r>
          </a:p>
          <a:p>
            <a:endParaRPr lang="en-US" dirty="0" smtClean="0"/>
          </a:p>
          <a:p>
            <a:r>
              <a:rPr lang="en-US" dirty="0" smtClean="0"/>
              <a:t>The key is what happens after individuals are released from jail? What are their supports? This is the gap that needs to be addressed, and we are not sure yet if the funding announced in the budget will address this gap.</a:t>
            </a:r>
          </a:p>
          <a:p>
            <a:endParaRPr lang="en-US" dirty="0" smtClean="0"/>
          </a:p>
          <a:p>
            <a:r>
              <a:rPr lang="en-US" dirty="0" smtClean="0"/>
              <a:t>In the end, the justice system has to deal with mental health issues, but is actually less equipped to properly deal with mental health issues than hospitals.</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10</a:t>
            </a:fld>
            <a:endParaRPr lang="en-US" dirty="0"/>
          </a:p>
        </p:txBody>
      </p:sp>
    </p:spTree>
    <p:extLst>
      <p:ext uri="{BB962C8B-B14F-4D97-AF65-F5344CB8AC3E}">
        <p14:creationId xmlns:p14="http://schemas.microsoft.com/office/powerpoint/2010/main" val="100120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segment of the population that came up in our discussions which some may overlook are our seniors.</a:t>
            </a:r>
          </a:p>
          <a:p>
            <a:endParaRPr lang="en-US" dirty="0" smtClean="0"/>
          </a:p>
          <a:p>
            <a:r>
              <a:rPr lang="en-US" dirty="0" smtClean="0"/>
              <a:t>A person in our discussion actually said “Loneliness is the new smoking and obesity.”</a:t>
            </a:r>
          </a:p>
          <a:p>
            <a:endParaRPr lang="en-US" dirty="0" smtClean="0"/>
          </a:p>
          <a:p>
            <a:r>
              <a:rPr lang="en-US" dirty="0" smtClean="0"/>
              <a:t>Social bonds and connections significantly increase strong mental health.</a:t>
            </a:r>
          </a:p>
          <a:p>
            <a:endParaRPr lang="en-US" dirty="0" smtClean="0"/>
          </a:p>
          <a:p>
            <a:r>
              <a:rPr lang="en-US" dirty="0" smtClean="0"/>
              <a:t>But seniors are living longer, at home, and alone.  This will become a bigger issue as the population ages. </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11</a:t>
            </a:fld>
            <a:endParaRPr lang="en-US" dirty="0"/>
          </a:p>
        </p:txBody>
      </p:sp>
    </p:spTree>
    <p:extLst>
      <p:ext uri="{BB962C8B-B14F-4D97-AF65-F5344CB8AC3E}">
        <p14:creationId xmlns:p14="http://schemas.microsoft.com/office/powerpoint/2010/main" val="4208901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
            </a:r>
            <a:r>
              <a:rPr lang="en-US" dirty="0" smtClean="0"/>
              <a:t>unding and reporting requirements were a big issue.  To be clear, nobody is against transparency and accountability.</a:t>
            </a:r>
          </a:p>
          <a:p>
            <a:endParaRPr lang="en-US" dirty="0" smtClean="0"/>
          </a:p>
          <a:p>
            <a:r>
              <a:rPr lang="en-US" dirty="0" smtClean="0"/>
              <a:t>But one of our </a:t>
            </a:r>
            <a:r>
              <a:rPr lang="en-US" dirty="0" smtClean="0"/>
              <a:t>local organizations </a:t>
            </a:r>
            <a:r>
              <a:rPr lang="en-US" dirty="0" smtClean="0"/>
              <a:t>did point out that from their $3 million in funding, they have to prepare 162 annual reports.  That works out to about $18,000 of funding per report.  </a:t>
            </a:r>
            <a:endParaRPr lang="en-US" dirty="0" smtClean="0"/>
          </a:p>
          <a:p>
            <a:endParaRPr lang="en-US" dirty="0"/>
          </a:p>
          <a:p>
            <a:r>
              <a:rPr lang="en-US" dirty="0" smtClean="0"/>
              <a:t>Organizations are using limited resources to write reports to prove they are using limited resources well.  This </a:t>
            </a:r>
            <a:r>
              <a:rPr lang="en-US" dirty="0" smtClean="0"/>
              <a:t>seems to be </a:t>
            </a:r>
            <a:r>
              <a:rPr lang="en-US" dirty="0" smtClean="0"/>
              <a:t>widespread across many organizations.</a:t>
            </a:r>
            <a:endParaRPr lang="en-US" dirty="0" smtClean="0"/>
          </a:p>
          <a:p>
            <a:endParaRPr lang="en-US" dirty="0" smtClean="0"/>
          </a:p>
          <a:p>
            <a:r>
              <a:rPr lang="en-US" dirty="0" smtClean="0"/>
              <a:t>There simply has to be a better way.  As municipalities, we continuously advocate for a Federal Gas Tax model for funding infrastructure and other initiatives. Mental health funding should be the same.</a:t>
            </a:r>
          </a:p>
          <a:p>
            <a:endParaRPr lang="en-US" dirty="0" smtClean="0"/>
          </a:p>
        </p:txBody>
      </p:sp>
      <p:sp>
        <p:nvSpPr>
          <p:cNvPr id="4" name="Slide Number Placeholder 3"/>
          <p:cNvSpPr>
            <a:spLocks noGrp="1"/>
          </p:cNvSpPr>
          <p:nvPr>
            <p:ph type="sldNum" sz="quarter" idx="10"/>
          </p:nvPr>
        </p:nvSpPr>
        <p:spPr/>
        <p:txBody>
          <a:bodyPr/>
          <a:lstStyle/>
          <a:p>
            <a:fld id="{3A69AD3D-F083-46F3-87C8-A0BD612C6F3B}" type="slidenum">
              <a:rPr lang="en-US" smtClean="0"/>
              <a:t>12</a:t>
            </a:fld>
            <a:endParaRPr lang="en-US" dirty="0"/>
          </a:p>
        </p:txBody>
      </p:sp>
    </p:spTree>
    <p:extLst>
      <p:ext uri="{BB962C8B-B14F-4D97-AF65-F5344CB8AC3E}">
        <p14:creationId xmlns:p14="http://schemas.microsoft.com/office/powerpoint/2010/main" val="1310350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organizations also noted that their funding has frozen even though their costs are increasing.</a:t>
            </a:r>
          </a:p>
          <a:p>
            <a:endParaRPr lang="en-US" dirty="0" smtClean="0"/>
          </a:p>
          <a:p>
            <a:r>
              <a:rPr lang="en-US" dirty="0" smtClean="0"/>
              <a:t>They have a tough time hiring and retaining qualified, skilled and experienced people.</a:t>
            </a:r>
          </a:p>
          <a:p>
            <a:endParaRPr lang="en-US" dirty="0"/>
          </a:p>
          <a:p>
            <a:r>
              <a:rPr lang="en-US" dirty="0" smtClean="0"/>
              <a:t>Those people simply move on to somewhere else</a:t>
            </a:r>
            <a:r>
              <a:rPr lang="en-US" dirty="0" smtClean="0"/>
              <a:t>.</a:t>
            </a:r>
          </a:p>
          <a:p>
            <a:endParaRPr lang="en-US" dirty="0"/>
          </a:p>
          <a:p>
            <a:r>
              <a:rPr lang="en-US" dirty="0" smtClean="0"/>
              <a:t>This is not sustainable, and usually results in cuts to services</a:t>
            </a:r>
            <a:endParaRPr lang="en-US" dirty="0" smtClean="0"/>
          </a:p>
          <a:p>
            <a:endParaRPr lang="en-US" dirty="0" smtClean="0"/>
          </a:p>
          <a:p>
            <a:r>
              <a:rPr lang="en-US" dirty="0" smtClean="0"/>
              <a:t>They also can’t get funding from places like our LHIN because the LHIN doesn’t actually have budget for them. </a:t>
            </a:r>
          </a:p>
        </p:txBody>
      </p:sp>
      <p:sp>
        <p:nvSpPr>
          <p:cNvPr id="4" name="Slide Number Placeholder 3"/>
          <p:cNvSpPr>
            <a:spLocks noGrp="1"/>
          </p:cNvSpPr>
          <p:nvPr>
            <p:ph type="sldNum" sz="quarter" idx="10"/>
          </p:nvPr>
        </p:nvSpPr>
        <p:spPr/>
        <p:txBody>
          <a:bodyPr/>
          <a:lstStyle/>
          <a:p>
            <a:fld id="{3A69AD3D-F083-46F3-87C8-A0BD612C6F3B}" type="slidenum">
              <a:rPr lang="en-US" smtClean="0"/>
              <a:t>13</a:t>
            </a:fld>
            <a:endParaRPr lang="en-US" dirty="0"/>
          </a:p>
        </p:txBody>
      </p:sp>
    </p:spTree>
    <p:extLst>
      <p:ext uri="{BB962C8B-B14F-4D97-AF65-F5344CB8AC3E}">
        <p14:creationId xmlns:p14="http://schemas.microsoft.com/office/powerpoint/2010/main" val="696667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I’d like to share some local innovative solutions:</a:t>
            </a:r>
          </a:p>
          <a:p>
            <a:endParaRPr lang="en-US" dirty="0" smtClean="0"/>
          </a:p>
          <a:p>
            <a:r>
              <a:rPr lang="en-US" dirty="0" smtClean="0"/>
              <a:t>The Working Centre is an organization that helps those who are unemployed and in poverty in downtown Kitchener.  Mental </a:t>
            </a:r>
            <a:r>
              <a:rPr lang="en-US" dirty="0"/>
              <a:t>health issues are prevalent </a:t>
            </a:r>
            <a:r>
              <a:rPr lang="en-US" dirty="0" smtClean="0"/>
              <a:t>in the people they assist.</a:t>
            </a:r>
          </a:p>
          <a:p>
            <a:pPr lvl="0"/>
            <a:endParaRPr lang="en-US" dirty="0" smtClean="0"/>
          </a:p>
          <a:p>
            <a:pPr lvl="0"/>
            <a:r>
              <a:rPr lang="en-US" dirty="0" smtClean="0"/>
              <a:t>The Working Centre created a medical clinic with the support of our LHIN through their Specialized Outreach Services.</a:t>
            </a:r>
          </a:p>
          <a:p>
            <a:pPr lvl="0"/>
            <a:endParaRPr lang="en-US" dirty="0" smtClean="0"/>
          </a:p>
          <a:p>
            <a:pPr lvl="0"/>
            <a:r>
              <a:rPr lang="en-US" dirty="0" smtClean="0"/>
              <a:t>As much as this partnership </a:t>
            </a:r>
            <a:r>
              <a:rPr lang="en-US" dirty="0"/>
              <a:t>i</a:t>
            </a:r>
            <a:r>
              <a:rPr lang="en-US" dirty="0" smtClean="0"/>
              <a:t>s a success and helps people, which is a good thing, the RPN who was hired is now overwhelmed with work, which illustrates there is, and always was, a need for this service.</a:t>
            </a:r>
          </a:p>
          <a:p>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14</a:t>
            </a:fld>
            <a:endParaRPr lang="en-US" dirty="0"/>
          </a:p>
        </p:txBody>
      </p:sp>
    </p:spTree>
    <p:extLst>
      <p:ext uri="{BB962C8B-B14F-4D97-AF65-F5344CB8AC3E}">
        <p14:creationId xmlns:p14="http://schemas.microsoft.com/office/powerpoint/2010/main" val="305372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Eby Village is part of House of Friendship, a local organization, which provides permanent supportive housing </a:t>
            </a:r>
            <a:r>
              <a:rPr lang="en-US" dirty="0"/>
              <a:t>for single </a:t>
            </a:r>
            <a:r>
              <a:rPr lang="en-US" dirty="0" smtClean="0"/>
              <a:t>adults.</a:t>
            </a:r>
          </a:p>
          <a:p>
            <a:endParaRPr lang="en-US" dirty="0" smtClean="0"/>
          </a:p>
          <a:p>
            <a:r>
              <a:rPr lang="en-US" dirty="0"/>
              <a:t>T</a:t>
            </a:r>
            <a:r>
              <a:rPr lang="en-US" dirty="0" smtClean="0"/>
              <a:t>enants </a:t>
            </a:r>
            <a:r>
              <a:rPr lang="en-US" dirty="0"/>
              <a:t>are served by a support team that provides on-site personal support for </a:t>
            </a:r>
            <a:r>
              <a:rPr lang="en-US" dirty="0" smtClean="0"/>
              <a:t>a </a:t>
            </a:r>
            <a:r>
              <a:rPr lang="en-US" dirty="0"/>
              <a:t>strengths-based, harm reduction, recovery-focused approach that includes access to specialized supports from partner services and fosters and promotes community integration</a:t>
            </a:r>
            <a:r>
              <a:rPr lang="en-US" dirty="0" smtClean="0"/>
              <a:t>.</a:t>
            </a:r>
          </a:p>
          <a:p>
            <a:endParaRPr lang="en-US" dirty="0" smtClean="0"/>
          </a:p>
          <a:p>
            <a:r>
              <a:rPr lang="en-US" dirty="0" smtClean="0"/>
              <a:t>This </a:t>
            </a:r>
            <a:r>
              <a:rPr lang="en-US" dirty="0"/>
              <a:t>is actually a great example of how the service should be provided </a:t>
            </a:r>
            <a:r>
              <a:rPr lang="en-US" dirty="0" smtClean="0"/>
              <a:t>to people with mental health issues directly </a:t>
            </a:r>
            <a:r>
              <a:rPr lang="en-US" dirty="0"/>
              <a:t>where they live, and how the supports are in place </a:t>
            </a:r>
            <a:r>
              <a:rPr lang="en-US" dirty="0" smtClean="0"/>
              <a:t>on-site</a:t>
            </a:r>
            <a:r>
              <a:rPr lang="en-US" dirty="0"/>
              <a:t>.  People will use the supports, but we need </a:t>
            </a:r>
            <a:r>
              <a:rPr lang="en-US" dirty="0" smtClean="0"/>
              <a:t>to </a:t>
            </a:r>
            <a:r>
              <a:rPr lang="en-US" dirty="0"/>
              <a:t>bring it to them and in a </a:t>
            </a:r>
            <a:r>
              <a:rPr lang="en-US" dirty="0" smtClean="0"/>
              <a:t>proper </a:t>
            </a:r>
            <a:r>
              <a:rPr lang="en-US" dirty="0"/>
              <a:t>setting.</a:t>
            </a:r>
          </a:p>
          <a:p>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15</a:t>
            </a:fld>
            <a:endParaRPr lang="en-US" dirty="0"/>
          </a:p>
        </p:txBody>
      </p:sp>
    </p:spTree>
    <p:extLst>
      <p:ext uri="{BB962C8B-B14F-4D97-AF65-F5344CB8AC3E}">
        <p14:creationId xmlns:p14="http://schemas.microsoft.com/office/powerpoint/2010/main" val="1398965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dirty="0" smtClean="0"/>
              <a:t>partnership success story is between Region of Waterloo Housing and our LHIN with respect to tenancies for people with mental health issues.</a:t>
            </a:r>
          </a:p>
          <a:p>
            <a:endParaRPr lang="en-US" dirty="0" smtClean="0"/>
          </a:p>
          <a:p>
            <a:r>
              <a:rPr lang="en-US" dirty="0" smtClean="0"/>
              <a:t>Region </a:t>
            </a:r>
            <a:r>
              <a:rPr lang="en-US" dirty="0" smtClean="0"/>
              <a:t>of Waterloo Housing is now more than just about finding suitable housing for </a:t>
            </a:r>
            <a:r>
              <a:rPr lang="en-US" dirty="0" smtClean="0"/>
              <a:t>clients.</a:t>
            </a:r>
            <a:endParaRPr lang="en-US" dirty="0" smtClean="0"/>
          </a:p>
          <a:p>
            <a:endParaRPr lang="en-US" dirty="0" smtClean="0"/>
          </a:p>
          <a:p>
            <a:r>
              <a:rPr lang="en-US" dirty="0" smtClean="0"/>
              <a:t>Supports are now also required for certain tenants with mental health issues.</a:t>
            </a:r>
          </a:p>
          <a:p>
            <a:endParaRPr lang="en-US" dirty="0" smtClean="0"/>
          </a:p>
          <a:p>
            <a:r>
              <a:rPr lang="en-US" dirty="0" smtClean="0"/>
              <a:t>In partnership with the LHIN, those supports are paid through the health care system, which allows the Region of Waterloo to maintain housing funding for housing.</a:t>
            </a:r>
          </a:p>
        </p:txBody>
      </p:sp>
      <p:sp>
        <p:nvSpPr>
          <p:cNvPr id="4" name="Slide Number Placeholder 3"/>
          <p:cNvSpPr>
            <a:spLocks noGrp="1"/>
          </p:cNvSpPr>
          <p:nvPr>
            <p:ph type="sldNum" sz="quarter" idx="10"/>
          </p:nvPr>
        </p:nvSpPr>
        <p:spPr/>
        <p:txBody>
          <a:bodyPr/>
          <a:lstStyle/>
          <a:p>
            <a:fld id="{3A69AD3D-F083-46F3-87C8-A0BD612C6F3B}" type="slidenum">
              <a:rPr lang="en-US" smtClean="0"/>
              <a:t>16</a:t>
            </a:fld>
            <a:endParaRPr lang="en-US" dirty="0"/>
          </a:p>
        </p:txBody>
      </p:sp>
    </p:spTree>
    <p:extLst>
      <p:ext uri="{BB962C8B-B14F-4D97-AF65-F5344CB8AC3E}">
        <p14:creationId xmlns:p14="http://schemas.microsoft.com/office/powerpoint/2010/main" val="573217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t>
            </a:r>
            <a:r>
              <a:rPr lang="en-US" dirty="0" smtClean="0"/>
              <a:t>partnership with local government relates to Region of Waterloo social assistance and Counselling agencies.</a:t>
            </a:r>
          </a:p>
          <a:p>
            <a:endParaRPr lang="en-US" dirty="0" smtClean="0"/>
          </a:p>
          <a:p>
            <a:r>
              <a:rPr lang="en-US" dirty="0" smtClean="0"/>
              <a:t>People with mental health issues do have challenges maintaining long term employment.</a:t>
            </a:r>
          </a:p>
          <a:p>
            <a:endParaRPr lang="en-US" dirty="0" smtClean="0"/>
          </a:p>
          <a:p>
            <a:r>
              <a:rPr lang="en-US" dirty="0" smtClean="0"/>
              <a:t>By working with several counselling agencies, the Region of Waterloo is better able to identify those people who should be moved to </a:t>
            </a:r>
            <a:r>
              <a:rPr lang="en-US" dirty="0" smtClean="0"/>
              <a:t>ODSP</a:t>
            </a:r>
            <a:r>
              <a:rPr lang="en-US" dirty="0"/>
              <a:t>.</a:t>
            </a:r>
            <a:endParaRPr lang="en-US" dirty="0" smtClean="0"/>
          </a:p>
          <a:p>
            <a:endParaRPr lang="en-US" dirty="0" smtClean="0"/>
          </a:p>
          <a:p>
            <a:r>
              <a:rPr lang="en-US" dirty="0" smtClean="0"/>
              <a:t>This process and partnership intends to provide the right support to each individual, thereby allocating resources appropriately.</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17</a:t>
            </a:fld>
            <a:endParaRPr lang="en-US" dirty="0"/>
          </a:p>
        </p:txBody>
      </p:sp>
    </p:spTree>
    <p:extLst>
      <p:ext uri="{BB962C8B-B14F-4D97-AF65-F5344CB8AC3E}">
        <p14:creationId xmlns:p14="http://schemas.microsoft.com/office/powerpoint/2010/main" val="141595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broad themes that came out of our discussions included:</a:t>
            </a:r>
          </a:p>
          <a:p>
            <a:endParaRPr lang="en-US" dirty="0" smtClean="0"/>
          </a:p>
          <a:p>
            <a:r>
              <a:rPr lang="en-US" dirty="0" smtClean="0"/>
              <a:t>Mental </a:t>
            </a:r>
            <a:r>
              <a:rPr lang="en-US" dirty="0" smtClean="0"/>
              <a:t>health is really showing itself in people who, for one reason or another, are disconnected from society and social bonds.</a:t>
            </a:r>
          </a:p>
          <a:p>
            <a:endParaRPr lang="en-US" dirty="0"/>
          </a:p>
          <a:p>
            <a:r>
              <a:rPr lang="en-US" dirty="0" smtClean="0"/>
              <a:t>Isolation seems to play a big role in poor mental health.</a:t>
            </a:r>
          </a:p>
          <a:p>
            <a:endParaRPr lang="en-US" dirty="0" smtClean="0"/>
          </a:p>
          <a:p>
            <a:r>
              <a:rPr lang="en-US" dirty="0" smtClean="0"/>
              <a:t>On top of that, we are seeing in a local organization like ROOF, which supports youth and homelessness, that our youth seem disconnected.</a:t>
            </a:r>
          </a:p>
          <a:p>
            <a:endParaRPr lang="en-US" dirty="0"/>
          </a:p>
          <a:p>
            <a:r>
              <a:rPr lang="en-US" dirty="0" smtClean="0"/>
              <a:t>This means that really early in life people are disconnected, and this really can lead to a lifetime of issues if not supported early and appropriately.</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18</a:t>
            </a:fld>
            <a:endParaRPr lang="en-US" dirty="0"/>
          </a:p>
        </p:txBody>
      </p:sp>
    </p:spTree>
    <p:extLst>
      <p:ext uri="{BB962C8B-B14F-4D97-AF65-F5344CB8AC3E}">
        <p14:creationId xmlns:p14="http://schemas.microsoft.com/office/powerpoint/2010/main" val="2787942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a:t>
            </a:r>
            <a:r>
              <a:rPr lang="en-US" dirty="0" smtClean="0"/>
              <a:t>ver the years we moved away from institutions in dealing with mental health issues, but didn’t fill the gap with community support.</a:t>
            </a:r>
          </a:p>
          <a:p>
            <a:endParaRPr lang="en-US" dirty="0"/>
          </a:p>
          <a:p>
            <a:r>
              <a:rPr lang="en-US" dirty="0" smtClean="0"/>
              <a:t>The result is that we are seeing hospitals, emergency rooms, and prisons filling those gaps.</a:t>
            </a:r>
          </a:p>
          <a:p>
            <a:endParaRPr lang="en-US" dirty="0" smtClean="0"/>
          </a:p>
          <a:p>
            <a:r>
              <a:rPr lang="en-US" dirty="0" smtClean="0"/>
              <a:t>We heard loudly and clearly that there seems to be many ministries with may pockets of funding and reporting, and that they don’t seem to be coordinated.</a:t>
            </a:r>
          </a:p>
          <a:p>
            <a:endParaRPr lang="en-US" dirty="0" smtClean="0"/>
          </a:p>
          <a:p>
            <a:r>
              <a:rPr lang="en-US" dirty="0"/>
              <a:t>I</a:t>
            </a:r>
            <a:r>
              <a:rPr lang="en-US" dirty="0" smtClean="0"/>
              <a:t>t was noted that funding for mental health is the most complex to obtain of any healthcare funding.</a:t>
            </a:r>
          </a:p>
          <a:p>
            <a:endParaRPr lang="en-US" dirty="0"/>
          </a:p>
          <a:p>
            <a:r>
              <a:rPr lang="en-US" dirty="0" smtClean="0"/>
              <a:t>Organizations cobble together enough funding to get </a:t>
            </a:r>
            <a:r>
              <a:rPr lang="en-US" dirty="0" smtClean="0"/>
              <a:t>by</a:t>
            </a:r>
            <a:r>
              <a:rPr lang="en-US" dirty="0" smtClean="0"/>
              <a:t>, but aren’t really able to make a significant and sustained impact</a:t>
            </a:r>
            <a:endParaRPr lang="en-US" dirty="0" smtClean="0"/>
          </a:p>
        </p:txBody>
      </p:sp>
      <p:sp>
        <p:nvSpPr>
          <p:cNvPr id="4" name="Slide Number Placeholder 3"/>
          <p:cNvSpPr>
            <a:spLocks noGrp="1"/>
          </p:cNvSpPr>
          <p:nvPr>
            <p:ph type="sldNum" sz="quarter" idx="10"/>
          </p:nvPr>
        </p:nvSpPr>
        <p:spPr/>
        <p:txBody>
          <a:bodyPr/>
          <a:lstStyle/>
          <a:p>
            <a:fld id="{3A69AD3D-F083-46F3-87C8-A0BD612C6F3B}" type="slidenum">
              <a:rPr lang="en-US" smtClean="0"/>
              <a:t>19</a:t>
            </a:fld>
            <a:endParaRPr lang="en-US" dirty="0"/>
          </a:p>
        </p:txBody>
      </p:sp>
    </p:spTree>
    <p:extLst>
      <p:ext uri="{BB962C8B-B14F-4D97-AF65-F5344CB8AC3E}">
        <p14:creationId xmlns:p14="http://schemas.microsoft.com/office/powerpoint/2010/main" val="2604312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preparation for today’s summit, I met with various local stakeholders in our community last week, in order to </a:t>
            </a:r>
            <a:r>
              <a:rPr lang="en-US" dirty="0" smtClean="0"/>
              <a:t>get </a:t>
            </a:r>
            <a:r>
              <a:rPr lang="en-US" dirty="0"/>
              <a:t>the full breadth of mental health issues in our </a:t>
            </a:r>
            <a:r>
              <a:rPr lang="en-US" dirty="0" smtClean="0"/>
              <a:t>community.</a:t>
            </a:r>
            <a:endParaRPr lang="en-US" dirty="0"/>
          </a:p>
          <a:p>
            <a:endParaRPr lang="en-US" dirty="0"/>
          </a:p>
          <a:p>
            <a:r>
              <a:rPr lang="en-US" dirty="0"/>
              <a:t>As you will see in our presentation, mental health permeates through many organizations and services in our community.</a:t>
            </a:r>
          </a:p>
        </p:txBody>
      </p:sp>
      <p:sp>
        <p:nvSpPr>
          <p:cNvPr id="4" name="Slide Number Placeholder 3"/>
          <p:cNvSpPr>
            <a:spLocks noGrp="1"/>
          </p:cNvSpPr>
          <p:nvPr>
            <p:ph type="sldNum" sz="quarter" idx="10"/>
          </p:nvPr>
        </p:nvSpPr>
        <p:spPr/>
        <p:txBody>
          <a:bodyPr/>
          <a:lstStyle/>
          <a:p>
            <a:fld id="{3A69AD3D-F083-46F3-87C8-A0BD612C6F3B}" type="slidenum">
              <a:rPr lang="en-US" smtClean="0"/>
              <a:t>2</a:t>
            </a:fld>
            <a:endParaRPr lang="en-US" dirty="0"/>
          </a:p>
        </p:txBody>
      </p:sp>
    </p:spTree>
    <p:extLst>
      <p:ext uri="{BB962C8B-B14F-4D97-AF65-F5344CB8AC3E}">
        <p14:creationId xmlns:p14="http://schemas.microsoft.com/office/powerpoint/2010/main" val="3007098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Firstly, we certainly appreciate the federal and provincial governments' commitment to funding mental health issues. </a:t>
            </a:r>
          </a:p>
          <a:p>
            <a:endParaRPr lang="en-US" dirty="0" smtClean="0"/>
          </a:p>
          <a:p>
            <a:r>
              <a:rPr lang="en-US" dirty="0" smtClean="0"/>
              <a:t>More still needs to be done to coordinate the various organizations and various services which are all seeing mental health issues driving increased levels of services.</a:t>
            </a:r>
          </a:p>
          <a:p>
            <a:endParaRPr lang="en-US" dirty="0"/>
          </a:p>
          <a:p>
            <a:r>
              <a:rPr lang="en-US" dirty="0" smtClean="0"/>
              <a:t>One suggestion was creating something like a Ministry of Mental Health which would centralize and coordinate funding, resources, supports, </a:t>
            </a:r>
            <a:r>
              <a:rPr lang="en-US" dirty="0" smtClean="0"/>
              <a:t>etc. </a:t>
            </a:r>
            <a:r>
              <a:rPr lang="en-US" dirty="0" smtClean="0"/>
              <a:t>for all service providers including policing, justice, and not-for-profit organizations.</a:t>
            </a:r>
          </a:p>
        </p:txBody>
      </p:sp>
      <p:sp>
        <p:nvSpPr>
          <p:cNvPr id="4" name="Slide Number Placeholder 3"/>
          <p:cNvSpPr>
            <a:spLocks noGrp="1"/>
          </p:cNvSpPr>
          <p:nvPr>
            <p:ph type="sldNum" sz="quarter" idx="10"/>
          </p:nvPr>
        </p:nvSpPr>
        <p:spPr/>
        <p:txBody>
          <a:bodyPr/>
          <a:lstStyle/>
          <a:p>
            <a:fld id="{3A69AD3D-F083-46F3-87C8-A0BD612C6F3B}" type="slidenum">
              <a:rPr lang="en-US" smtClean="0"/>
              <a:t>20</a:t>
            </a:fld>
            <a:endParaRPr lang="en-US" dirty="0"/>
          </a:p>
        </p:txBody>
      </p:sp>
    </p:spTree>
    <p:extLst>
      <p:ext uri="{BB962C8B-B14F-4D97-AF65-F5344CB8AC3E}">
        <p14:creationId xmlns:p14="http://schemas.microsoft.com/office/powerpoint/2010/main" val="4036752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Sense is that everybody is in crisis management </a:t>
            </a:r>
            <a:r>
              <a:rPr lang="en-US" dirty="0" smtClean="0"/>
              <a:t>mode and dealing </a:t>
            </a:r>
            <a:r>
              <a:rPr lang="en-US" dirty="0" smtClean="0"/>
              <a:t>with the “here and n</a:t>
            </a:r>
            <a:r>
              <a:rPr lang="en-US" dirty="0" smtClean="0"/>
              <a:t>ow”.</a:t>
            </a:r>
            <a:endParaRPr lang="en-US" dirty="0" smtClean="0"/>
          </a:p>
          <a:p>
            <a:endParaRPr lang="en-US" dirty="0"/>
          </a:p>
          <a:p>
            <a:r>
              <a:rPr lang="en-US" dirty="0" smtClean="0"/>
              <a:t>However, a coordinated </a:t>
            </a:r>
            <a:r>
              <a:rPr lang="en-US" dirty="0" smtClean="0"/>
              <a:t>and resourced approach </a:t>
            </a:r>
            <a:r>
              <a:rPr lang="en-US" dirty="0" smtClean="0"/>
              <a:t>in public education and prevention could go a long way in </a:t>
            </a:r>
            <a:r>
              <a:rPr lang="en-US" dirty="0" smtClean="0"/>
              <a:t>creating </a:t>
            </a:r>
            <a:r>
              <a:rPr lang="en-US" dirty="0" smtClean="0"/>
              <a:t>better outcomes for people with mental health </a:t>
            </a:r>
            <a:r>
              <a:rPr lang="en-US" dirty="0" smtClean="0"/>
              <a:t>issues</a:t>
            </a:r>
            <a:r>
              <a:rPr lang="en-US" dirty="0" smtClean="0"/>
              <a:t>, and </a:t>
            </a:r>
            <a:r>
              <a:rPr lang="en-US" dirty="0"/>
              <a:t>reducing overall costs to the </a:t>
            </a:r>
            <a:r>
              <a:rPr lang="en-US" dirty="0" smtClean="0"/>
              <a:t>system</a:t>
            </a:r>
            <a:r>
              <a:rPr lang="en-US" dirty="0"/>
              <a:t>.</a:t>
            </a:r>
            <a:endParaRPr lang="en-US" dirty="0" smtClean="0"/>
          </a:p>
          <a:p>
            <a:endParaRPr lang="en-US" dirty="0" smtClean="0"/>
          </a:p>
          <a:p>
            <a:r>
              <a:rPr lang="en-US" dirty="0" smtClean="0"/>
              <a:t>Getting </a:t>
            </a:r>
            <a:r>
              <a:rPr lang="en-US" dirty="0" smtClean="0"/>
              <a:t>more private sector </a:t>
            </a:r>
            <a:r>
              <a:rPr lang="en-US" dirty="0" smtClean="0"/>
              <a:t>involvement in needed.</a:t>
            </a:r>
            <a:endParaRPr lang="en-US" dirty="0" smtClean="0"/>
          </a:p>
          <a:p>
            <a:endParaRPr lang="en-US" dirty="0"/>
          </a:p>
          <a:p>
            <a:r>
              <a:rPr lang="en-US" dirty="0" smtClean="0"/>
              <a:t>It is getting there.  We see things like Bell Let’s Talk, which is great.  But we certainly need more of that.</a:t>
            </a:r>
          </a:p>
          <a:p>
            <a:endParaRPr lang="en-US" dirty="0" smtClean="0"/>
          </a:p>
          <a:p>
            <a:r>
              <a:rPr lang="en-US" dirty="0" smtClean="0"/>
              <a:t>Also, support for parenting programs is needed. We may be able to save the system a lifetime of costs </a:t>
            </a:r>
            <a:r>
              <a:rPr lang="en-US" dirty="0" smtClean="0"/>
              <a:t>if we are able </a:t>
            </a:r>
            <a:r>
              <a:rPr lang="en-US" dirty="0" smtClean="0"/>
              <a:t>to prevent a child from developing mental health issues in the first place, by supporting parenting.</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21</a:t>
            </a:fld>
            <a:endParaRPr lang="en-US" dirty="0"/>
          </a:p>
        </p:txBody>
      </p:sp>
    </p:spTree>
    <p:extLst>
      <p:ext uri="{BB962C8B-B14F-4D97-AF65-F5344CB8AC3E}">
        <p14:creationId xmlns:p14="http://schemas.microsoft.com/office/powerpoint/2010/main" val="688154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be innovative in our strategy, and move our services to the people who need them in the places they live, like the Eby Village model I mentioned earlier.</a:t>
            </a:r>
          </a:p>
          <a:p>
            <a:endParaRPr lang="en-US" dirty="0"/>
          </a:p>
          <a:p>
            <a:r>
              <a:rPr lang="en-US" dirty="0" smtClean="0"/>
              <a:t>Having something in a hospital or clinic is good, but if the person can’t get there, it doesn’t help.  </a:t>
            </a:r>
          </a:p>
          <a:p>
            <a:endParaRPr lang="en-US" dirty="0"/>
          </a:p>
          <a:p>
            <a:r>
              <a:rPr lang="en-US" dirty="0"/>
              <a:t>We see it working at a really small scale with places like Eby Village, but that model needs to expand significantly.</a:t>
            </a:r>
          </a:p>
          <a:p>
            <a:endParaRPr lang="en-US" dirty="0"/>
          </a:p>
          <a:p>
            <a:r>
              <a:rPr lang="en-US" dirty="0" smtClean="0"/>
              <a:t>Finally</a:t>
            </a:r>
            <a:r>
              <a:rPr lang="en-US" dirty="0" smtClean="0"/>
              <a:t>, everything that has been discussed comes back to “community building”, and creating the various social supports for those who are </a:t>
            </a:r>
            <a:r>
              <a:rPr lang="en-US" dirty="0" smtClean="0"/>
              <a:t>marginalized and </a:t>
            </a:r>
            <a:r>
              <a:rPr lang="en-US" dirty="0" smtClean="0"/>
              <a:t>isolated.  </a:t>
            </a:r>
            <a:r>
              <a:rPr lang="en-US" dirty="0"/>
              <a:t>T</a:t>
            </a:r>
            <a:r>
              <a:rPr lang="en-US" dirty="0" smtClean="0"/>
              <a:t>his </a:t>
            </a:r>
            <a:r>
              <a:rPr lang="en-US" dirty="0" smtClean="0"/>
              <a:t>will go a long way towards improving mental health</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3A69AD3D-F083-46F3-87C8-A0BD612C6F3B}" type="slidenum">
              <a:rPr lang="en-US" smtClean="0"/>
              <a:t>22</a:t>
            </a:fld>
            <a:endParaRPr lang="en-US" dirty="0"/>
          </a:p>
        </p:txBody>
      </p:sp>
    </p:spTree>
    <p:extLst>
      <p:ext uri="{BB962C8B-B14F-4D97-AF65-F5344CB8AC3E}">
        <p14:creationId xmlns:p14="http://schemas.microsoft.com/office/powerpoint/2010/main" val="403675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Waterloo Wellington Local Health Integration Network notes that mental health issues are in 23% of residents with 4 or more chronic conditions.</a:t>
            </a:r>
          </a:p>
          <a:p>
            <a:endParaRPr lang="en-US" dirty="0" smtClean="0"/>
          </a:p>
          <a:p>
            <a:pPr marL="0" lvl="1"/>
            <a:r>
              <a:rPr lang="en-US" dirty="0" smtClean="0"/>
              <a:t>Digging a little deeper, this group of people has </a:t>
            </a:r>
            <a:r>
              <a:rPr lang="en-CA" dirty="0" smtClean="0"/>
              <a:t>almost twice as many Emergency Department visits on average when compared to the people with no mental health conditions.</a:t>
            </a:r>
          </a:p>
          <a:p>
            <a:pPr marL="0" lvl="1"/>
            <a:endParaRPr lang="en-CA" dirty="0" smtClean="0"/>
          </a:p>
          <a:p>
            <a:pPr marL="0" lvl="1"/>
            <a:r>
              <a:rPr lang="en-CA" dirty="0" smtClean="0"/>
              <a:t>On top of that, our LHIN and hospitals note that those with mental health issues have more repeat visits within 30 days at the Emergency Department.</a:t>
            </a:r>
          </a:p>
          <a:p>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3</a:t>
            </a:fld>
            <a:endParaRPr lang="en-US" dirty="0"/>
          </a:p>
        </p:txBody>
      </p:sp>
    </p:spTree>
    <p:extLst>
      <p:ext uri="{BB962C8B-B14F-4D97-AF65-F5344CB8AC3E}">
        <p14:creationId xmlns:p14="http://schemas.microsoft.com/office/powerpoint/2010/main" val="300709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LHIN also notes that Waterloo Region and Wellington County have about 20,000 identified Indigenous people.</a:t>
            </a:r>
          </a:p>
          <a:p>
            <a:endParaRPr lang="en-US" dirty="0" smtClean="0"/>
          </a:p>
          <a:p>
            <a:r>
              <a:rPr lang="en-US" dirty="0" smtClean="0"/>
              <a:t>We know that Indigenous people suffer disproportionally more than non-Indigenous people with mental health, substance abuse, incarceration and homelessness.</a:t>
            </a:r>
          </a:p>
          <a:p>
            <a:endParaRPr lang="en-US" dirty="0" smtClean="0"/>
          </a:p>
          <a:p>
            <a:r>
              <a:rPr lang="en-US" dirty="0" smtClean="0"/>
              <a:t>However, our LHIN receives $0 in funding specifically for Indigenous health care services, and are asked to support Indigenous people through existing LHIN funding.</a:t>
            </a:r>
          </a:p>
          <a:p>
            <a:endParaRPr lang="en-US" dirty="0" smtClean="0"/>
          </a:p>
          <a:p>
            <a:r>
              <a:rPr lang="en-US" dirty="0" smtClean="0"/>
              <a:t>So the question is: would specific funding for Indigenous people on a 20,000 person Indigenous reserve be skipped?  Some food for thought.</a:t>
            </a:r>
          </a:p>
        </p:txBody>
      </p:sp>
      <p:sp>
        <p:nvSpPr>
          <p:cNvPr id="4" name="Slide Number Placeholder 3"/>
          <p:cNvSpPr>
            <a:spLocks noGrp="1"/>
          </p:cNvSpPr>
          <p:nvPr>
            <p:ph type="sldNum" sz="quarter" idx="10"/>
          </p:nvPr>
        </p:nvSpPr>
        <p:spPr/>
        <p:txBody>
          <a:bodyPr/>
          <a:lstStyle/>
          <a:p>
            <a:fld id="{3A69AD3D-F083-46F3-87C8-A0BD612C6F3B}" type="slidenum">
              <a:rPr lang="en-US" smtClean="0"/>
              <a:t>4</a:t>
            </a:fld>
            <a:endParaRPr lang="en-US" dirty="0"/>
          </a:p>
        </p:txBody>
      </p:sp>
    </p:spTree>
    <p:extLst>
      <p:ext uri="{BB962C8B-B14F-4D97-AF65-F5344CB8AC3E}">
        <p14:creationId xmlns:p14="http://schemas.microsoft.com/office/powerpoint/2010/main" val="3816706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Grand River Hospital tracks Mental Health issues in the emergency department.</a:t>
            </a:r>
          </a:p>
          <a:p>
            <a:endParaRPr lang="en-US" dirty="0" smtClean="0"/>
          </a:p>
          <a:p>
            <a:r>
              <a:rPr lang="en-US" dirty="0" smtClean="0"/>
              <a:t>They note that even though there is </a:t>
            </a:r>
            <a:r>
              <a:rPr lang="en-US" dirty="0" smtClean="0"/>
              <a:t>about a </a:t>
            </a:r>
            <a:r>
              <a:rPr lang="en-US" dirty="0" smtClean="0"/>
              <a:t>15% increase in Emergency Room visits in total, there is actually a 23% increase in mental health-related visits to the emergency room, a disproportionally higher increase</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3A69AD3D-F083-46F3-87C8-A0BD612C6F3B}" type="slidenum">
              <a:rPr lang="en-US" smtClean="0"/>
              <a:t>5</a:t>
            </a:fld>
            <a:endParaRPr lang="en-US" dirty="0"/>
          </a:p>
        </p:txBody>
      </p:sp>
    </p:spTree>
    <p:extLst>
      <p:ext uri="{BB962C8B-B14F-4D97-AF65-F5344CB8AC3E}">
        <p14:creationId xmlns:p14="http://schemas.microsoft.com/office/powerpoint/2010/main" val="3419257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
            </a:r>
            <a:r>
              <a:rPr lang="en-US" dirty="0" smtClean="0"/>
              <a:t>e are seeing increases in demand for healthcare due to mental health.</a:t>
            </a:r>
          </a:p>
          <a:p>
            <a:endParaRPr lang="en-US" dirty="0" smtClean="0"/>
          </a:p>
          <a:p>
            <a:r>
              <a:rPr lang="en-US" dirty="0" smtClean="0"/>
              <a:t>However, supports for mental health in the community are not keeping up with demand, and the result is people are simply going to hospitals and the emergency room.  </a:t>
            </a:r>
          </a:p>
          <a:p>
            <a:endParaRPr lang="en-US" dirty="0"/>
          </a:p>
          <a:p>
            <a:r>
              <a:rPr lang="en-US" dirty="0" smtClean="0"/>
              <a:t>The Emergency room is not the best place to handle mental health issues, and more well-resourced community supports are needed for mental health </a:t>
            </a:r>
            <a:r>
              <a:rPr lang="en-US" dirty="0" smtClean="0"/>
              <a:t>patients.</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6</a:t>
            </a:fld>
            <a:endParaRPr lang="en-US" dirty="0"/>
          </a:p>
        </p:txBody>
      </p:sp>
    </p:spTree>
    <p:extLst>
      <p:ext uri="{BB962C8B-B14F-4D97-AF65-F5344CB8AC3E}">
        <p14:creationId xmlns:p14="http://schemas.microsoft.com/office/powerpoint/2010/main" val="409920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our local Police Services, their resources are stretched with mental health calls and Police responses.</a:t>
            </a:r>
          </a:p>
          <a:p>
            <a:endParaRPr lang="en-US" dirty="0" smtClean="0"/>
          </a:p>
          <a:p>
            <a:r>
              <a:rPr lang="en-US" dirty="0" smtClean="0"/>
              <a:t>As you can see, there are over 10,000 calls to Police in our area.</a:t>
            </a:r>
          </a:p>
          <a:p>
            <a:endParaRPr lang="en-US" dirty="0" smtClean="0"/>
          </a:p>
          <a:p>
            <a:r>
              <a:rPr lang="en-US" dirty="0" smtClean="0"/>
              <a:t>These calls are for mental health issues, and do not include crime.</a:t>
            </a:r>
          </a:p>
          <a:p>
            <a:endParaRPr lang="en-US" dirty="0" smtClean="0"/>
          </a:p>
          <a:p>
            <a:r>
              <a:rPr lang="en-US" dirty="0" smtClean="0"/>
              <a:t>Police are responding to these non-policing issues, which take away police resources for actual policing issues.  </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7</a:t>
            </a:fld>
            <a:endParaRPr lang="en-US" dirty="0"/>
          </a:p>
        </p:txBody>
      </p:sp>
    </p:spTree>
    <p:extLst>
      <p:ext uri="{BB962C8B-B14F-4D97-AF65-F5344CB8AC3E}">
        <p14:creationId xmlns:p14="http://schemas.microsoft.com/office/powerpoint/2010/main" val="2328205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Police are trained for mental health issues, but they </a:t>
            </a:r>
            <a:r>
              <a:rPr lang="en-US" dirty="0"/>
              <a:t>a</a:t>
            </a:r>
            <a:r>
              <a:rPr lang="en-US" dirty="0" smtClean="0"/>
              <a:t>ren’t the experts in this field.</a:t>
            </a:r>
          </a:p>
          <a:p>
            <a:endParaRPr lang="en-US" dirty="0" smtClean="0"/>
          </a:p>
          <a:p>
            <a:r>
              <a:rPr lang="en-US" dirty="0" smtClean="0"/>
              <a:t>Despite their best efforts, they may sometimes end up calling the Paramedics for support, which uses more resources.</a:t>
            </a:r>
          </a:p>
          <a:p>
            <a:endParaRPr lang="en-US" dirty="0"/>
          </a:p>
          <a:p>
            <a:r>
              <a:rPr lang="en-US" dirty="0" smtClean="0"/>
              <a:t>So when there is additional government funding for mental health, which we applaud, we note that Police Services and others not in the healthcare system are likely excluded from that funding even though mental health issues are working their way into these services.</a:t>
            </a:r>
            <a:endParaRPr lang="en-US" dirty="0"/>
          </a:p>
        </p:txBody>
      </p:sp>
      <p:sp>
        <p:nvSpPr>
          <p:cNvPr id="4" name="Slide Number Placeholder 3"/>
          <p:cNvSpPr>
            <a:spLocks noGrp="1"/>
          </p:cNvSpPr>
          <p:nvPr>
            <p:ph type="sldNum" sz="quarter" idx="10"/>
          </p:nvPr>
        </p:nvSpPr>
        <p:spPr/>
        <p:txBody>
          <a:bodyPr/>
          <a:lstStyle/>
          <a:p>
            <a:fld id="{3A69AD3D-F083-46F3-87C8-A0BD612C6F3B}" type="slidenum">
              <a:rPr lang="en-US" smtClean="0"/>
              <a:t>8</a:t>
            </a:fld>
            <a:endParaRPr lang="en-US" dirty="0"/>
          </a:p>
        </p:txBody>
      </p:sp>
    </p:spTree>
    <p:extLst>
      <p:ext uri="{BB962C8B-B14F-4D97-AF65-F5344CB8AC3E}">
        <p14:creationId xmlns:p14="http://schemas.microsoft.com/office/powerpoint/2010/main" val="24576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into the Justice System, we know that mental health and learning disabilities are prevalent in prisons.</a:t>
            </a:r>
          </a:p>
          <a:p>
            <a:endParaRPr lang="en-US" dirty="0" smtClean="0"/>
          </a:p>
          <a:p>
            <a:r>
              <a:rPr lang="en-US" dirty="0" smtClean="0"/>
              <a:t>The Grand Valley Institution in Kitchener is a federal prison for women.  Based on what we </a:t>
            </a:r>
            <a:r>
              <a:rPr lang="en-US" dirty="0" smtClean="0"/>
              <a:t>know, our area doesn’t </a:t>
            </a:r>
            <a:r>
              <a:rPr lang="en-US" dirty="0" smtClean="0"/>
              <a:t>have proper, or sometimes, any supports for women when they are released from prison</a:t>
            </a:r>
            <a:r>
              <a:rPr lang="en-US" dirty="0" smtClean="0"/>
              <a:t>. Yet they likely have mental health issues and learning disabilities.  </a:t>
            </a:r>
          </a:p>
          <a:p>
            <a:endParaRPr lang="en-US" dirty="0"/>
          </a:p>
          <a:p>
            <a:r>
              <a:rPr lang="en-US" dirty="0" smtClean="0"/>
              <a:t>They need support after prison, yet we let them fend for themselves.  This </a:t>
            </a:r>
            <a:r>
              <a:rPr lang="en-US" dirty="0" smtClean="0"/>
              <a:t>usually results </a:t>
            </a:r>
            <a:r>
              <a:rPr lang="en-US" dirty="0" smtClean="0"/>
              <a:t>in repeat offenses</a:t>
            </a:r>
            <a:r>
              <a:rPr lang="en-US" dirty="0" smtClean="0"/>
              <a:t>, and </a:t>
            </a:r>
            <a:r>
              <a:rPr lang="en-US" dirty="0" smtClean="0"/>
              <a:t>these women simply </a:t>
            </a:r>
            <a:r>
              <a:rPr lang="en-US" dirty="0" smtClean="0"/>
              <a:t>going back to jail</a:t>
            </a:r>
            <a:r>
              <a:rPr lang="en-US" dirty="0"/>
              <a:t>.</a:t>
            </a:r>
            <a:endParaRPr lang="en-US" dirty="0" smtClean="0"/>
          </a:p>
        </p:txBody>
      </p:sp>
      <p:sp>
        <p:nvSpPr>
          <p:cNvPr id="4" name="Slide Number Placeholder 3"/>
          <p:cNvSpPr>
            <a:spLocks noGrp="1"/>
          </p:cNvSpPr>
          <p:nvPr>
            <p:ph type="sldNum" sz="quarter" idx="10"/>
          </p:nvPr>
        </p:nvSpPr>
        <p:spPr/>
        <p:txBody>
          <a:bodyPr/>
          <a:lstStyle/>
          <a:p>
            <a:fld id="{3A69AD3D-F083-46F3-87C8-A0BD612C6F3B}" type="slidenum">
              <a:rPr lang="en-US" smtClean="0"/>
              <a:t>9</a:t>
            </a:fld>
            <a:endParaRPr lang="en-US" dirty="0"/>
          </a:p>
        </p:txBody>
      </p:sp>
    </p:spTree>
    <p:extLst>
      <p:ext uri="{BB962C8B-B14F-4D97-AF65-F5344CB8AC3E}">
        <p14:creationId xmlns:p14="http://schemas.microsoft.com/office/powerpoint/2010/main" val="1530397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4/7/2018</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pic>
        <p:nvPicPr>
          <p:cNvPr id="7" name="Picture 6"/>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5165"/>
            <a:ext cx="8229600" cy="2379457"/>
          </a:xfrm>
        </p:spPr>
        <p:txBody>
          <a:bodyPr>
            <a:normAutofit/>
          </a:bodyPr>
          <a:lstStyle/>
          <a:p>
            <a:pPr marL="0" indent="0" algn="ctr">
              <a:spcBef>
                <a:spcPts val="0"/>
              </a:spcBef>
              <a:buNone/>
            </a:pPr>
            <a:r>
              <a:rPr lang="en-US" dirty="0" smtClean="0">
                <a:solidFill>
                  <a:schemeClr val="bg1"/>
                </a:solidFill>
              </a:rPr>
              <a:t>Kitchener, Ontario</a:t>
            </a:r>
          </a:p>
          <a:p>
            <a:pPr marL="0" indent="0" algn="ctr">
              <a:spcBef>
                <a:spcPts val="0"/>
              </a:spcBef>
              <a:buNone/>
            </a:pPr>
            <a:r>
              <a:rPr lang="en-US" dirty="0" smtClean="0">
                <a:solidFill>
                  <a:schemeClr val="bg1"/>
                </a:solidFill>
              </a:rPr>
              <a:t>Mental </a:t>
            </a:r>
            <a:r>
              <a:rPr lang="en-US" dirty="0">
                <a:solidFill>
                  <a:schemeClr val="bg1"/>
                </a:solidFill>
              </a:rPr>
              <a:t>Health &amp; Cities</a:t>
            </a:r>
            <a:br>
              <a:rPr lang="en-US" dirty="0">
                <a:solidFill>
                  <a:schemeClr val="bg1"/>
                </a:solidFill>
              </a:rPr>
            </a:br>
            <a:r>
              <a:rPr lang="en-US" dirty="0">
                <a:solidFill>
                  <a:schemeClr val="bg1"/>
                </a:solidFill>
              </a:rPr>
              <a:t>April 9, 2018</a:t>
            </a:r>
          </a:p>
        </p:txBody>
      </p:sp>
    </p:spTree>
    <p:extLst>
      <p:ext uri="{BB962C8B-B14F-4D97-AF65-F5344CB8AC3E}">
        <p14:creationId xmlns:p14="http://schemas.microsoft.com/office/powerpoint/2010/main" val="55153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400800" cy="857250"/>
          </a:xfrm>
        </p:spPr>
        <p:txBody>
          <a:bodyPr>
            <a:noAutofit/>
          </a:bodyPr>
          <a:lstStyle/>
          <a:p>
            <a:r>
              <a:rPr lang="en-US" sz="2800" dirty="0" smtClean="0"/>
              <a:t>Waterloo Regional Crime Prevention Council – Justice System</a:t>
            </a:r>
            <a:endParaRPr lang="en-US" sz="2800" dirty="0"/>
          </a:p>
        </p:txBody>
      </p:sp>
      <p:sp>
        <p:nvSpPr>
          <p:cNvPr id="3" name="Content Placeholder 2"/>
          <p:cNvSpPr>
            <a:spLocks noGrp="1"/>
          </p:cNvSpPr>
          <p:nvPr>
            <p:ph idx="1"/>
          </p:nvPr>
        </p:nvSpPr>
        <p:spPr>
          <a:xfrm>
            <a:off x="457200" y="1200150"/>
            <a:ext cx="8229600" cy="3768537"/>
          </a:xfrm>
        </p:spPr>
        <p:txBody>
          <a:bodyPr>
            <a:normAutofit fontScale="92500" lnSpcReduction="20000"/>
          </a:bodyPr>
          <a:lstStyle/>
          <a:p>
            <a:pPr lvl="0"/>
            <a:r>
              <a:rPr lang="en-US" dirty="0" smtClean="0">
                <a:solidFill>
                  <a:schemeClr val="bg1"/>
                </a:solidFill>
              </a:rPr>
              <a:t>Largest source of mental health housing is jail</a:t>
            </a:r>
          </a:p>
          <a:p>
            <a:pPr lvl="0"/>
            <a:r>
              <a:rPr lang="en-US" dirty="0" smtClean="0">
                <a:solidFill>
                  <a:schemeClr val="bg1"/>
                </a:solidFill>
              </a:rPr>
              <a:t>People </a:t>
            </a:r>
            <a:r>
              <a:rPr lang="en-US" dirty="0">
                <a:solidFill>
                  <a:schemeClr val="bg1"/>
                </a:solidFill>
              </a:rPr>
              <a:t>show significant struggles, and it is being dealt with in the justice system (in addition to hospitals)</a:t>
            </a:r>
          </a:p>
          <a:p>
            <a:pPr lvl="0"/>
            <a:r>
              <a:rPr lang="en-US" dirty="0">
                <a:solidFill>
                  <a:schemeClr val="bg1"/>
                </a:solidFill>
              </a:rPr>
              <a:t>The justice system is even less equipped to deal with mental health issues compared to hospitals</a:t>
            </a:r>
          </a:p>
          <a:p>
            <a:pPr lvl="1"/>
            <a:r>
              <a:rPr lang="en-US" dirty="0">
                <a:solidFill>
                  <a:schemeClr val="bg1"/>
                </a:solidFill>
              </a:rPr>
              <a:t>i.e. 8 suicides at justice </a:t>
            </a:r>
            <a:r>
              <a:rPr lang="en-US" dirty="0" smtClean="0">
                <a:solidFill>
                  <a:schemeClr val="bg1"/>
                </a:solidFill>
              </a:rPr>
              <a:t>buildings</a:t>
            </a:r>
          </a:p>
          <a:p>
            <a:pPr lvl="1"/>
            <a:r>
              <a:rPr lang="en-US" dirty="0">
                <a:solidFill>
                  <a:schemeClr val="bg1"/>
                </a:solidFill>
              </a:rPr>
              <a:t>P</a:t>
            </a:r>
            <a:r>
              <a:rPr lang="en-US" dirty="0" smtClean="0">
                <a:solidFill>
                  <a:schemeClr val="bg1"/>
                </a:solidFill>
              </a:rPr>
              <a:t>eople </a:t>
            </a:r>
            <a:r>
              <a:rPr lang="en-US" dirty="0">
                <a:solidFill>
                  <a:schemeClr val="bg1"/>
                </a:solidFill>
              </a:rPr>
              <a:t>don’t have </a:t>
            </a:r>
            <a:r>
              <a:rPr lang="en-US" dirty="0" smtClean="0">
                <a:solidFill>
                  <a:schemeClr val="bg1"/>
                </a:solidFill>
              </a:rPr>
              <a:t>supports, </a:t>
            </a:r>
            <a:r>
              <a:rPr lang="en-US" dirty="0">
                <a:solidFill>
                  <a:schemeClr val="bg1"/>
                </a:solidFill>
              </a:rPr>
              <a:t>and don’t know what to do</a:t>
            </a:r>
          </a:p>
        </p:txBody>
      </p:sp>
    </p:spTree>
    <p:extLst>
      <p:ext uri="{BB962C8B-B14F-4D97-AF65-F5344CB8AC3E}">
        <p14:creationId xmlns:p14="http://schemas.microsoft.com/office/powerpoint/2010/main" val="3316265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407523" cy="857250"/>
          </a:xfrm>
        </p:spPr>
        <p:txBody>
          <a:bodyPr>
            <a:normAutofit/>
          </a:bodyPr>
          <a:lstStyle/>
          <a:p>
            <a:r>
              <a:rPr lang="en-US" sz="2800" dirty="0" smtClean="0"/>
              <a:t>Seniors</a:t>
            </a:r>
            <a:endParaRPr lang="en-US" sz="2800" dirty="0"/>
          </a:p>
        </p:txBody>
      </p:sp>
      <p:sp>
        <p:nvSpPr>
          <p:cNvPr id="3" name="Content Placeholder 2"/>
          <p:cNvSpPr>
            <a:spLocks noGrp="1"/>
          </p:cNvSpPr>
          <p:nvPr>
            <p:ph idx="1"/>
          </p:nvPr>
        </p:nvSpPr>
        <p:spPr>
          <a:xfrm>
            <a:off x="457200" y="1200151"/>
            <a:ext cx="8229600" cy="3781984"/>
          </a:xfrm>
        </p:spPr>
        <p:txBody>
          <a:bodyPr>
            <a:normAutofit/>
          </a:bodyPr>
          <a:lstStyle/>
          <a:p>
            <a:r>
              <a:rPr lang="en-US" dirty="0">
                <a:solidFill>
                  <a:schemeClr val="bg1"/>
                </a:solidFill>
              </a:rPr>
              <a:t>Mental health for seniors is </a:t>
            </a:r>
            <a:r>
              <a:rPr lang="en-US" dirty="0" smtClean="0">
                <a:solidFill>
                  <a:schemeClr val="bg1"/>
                </a:solidFill>
              </a:rPr>
              <a:t>an emerging issue</a:t>
            </a:r>
            <a:endParaRPr lang="en-US" dirty="0">
              <a:solidFill>
                <a:schemeClr val="bg1"/>
              </a:solidFill>
            </a:endParaRPr>
          </a:p>
          <a:p>
            <a:pPr lvl="0"/>
            <a:r>
              <a:rPr lang="en-US" dirty="0" smtClean="0">
                <a:solidFill>
                  <a:schemeClr val="bg1"/>
                </a:solidFill>
              </a:rPr>
              <a:t>Loneliness </a:t>
            </a:r>
            <a:r>
              <a:rPr lang="en-US" dirty="0">
                <a:solidFill>
                  <a:schemeClr val="bg1"/>
                </a:solidFill>
              </a:rPr>
              <a:t>is the new smoking and obesity</a:t>
            </a:r>
          </a:p>
          <a:p>
            <a:pPr lvl="1"/>
            <a:r>
              <a:rPr lang="en-US" dirty="0">
                <a:solidFill>
                  <a:schemeClr val="bg1"/>
                </a:solidFill>
              </a:rPr>
              <a:t>i.e. High suicide rate among </a:t>
            </a:r>
            <a:r>
              <a:rPr lang="en-US" dirty="0" smtClean="0">
                <a:solidFill>
                  <a:schemeClr val="bg1"/>
                </a:solidFill>
              </a:rPr>
              <a:t>single males </a:t>
            </a:r>
            <a:r>
              <a:rPr lang="en-US" dirty="0">
                <a:solidFill>
                  <a:schemeClr val="bg1"/>
                </a:solidFill>
              </a:rPr>
              <a:t>over 75 years old since they </a:t>
            </a:r>
            <a:r>
              <a:rPr lang="en-US" dirty="0" smtClean="0">
                <a:solidFill>
                  <a:schemeClr val="bg1"/>
                </a:solidFill>
              </a:rPr>
              <a:t>have less or no social </a:t>
            </a:r>
            <a:r>
              <a:rPr lang="en-US" dirty="0">
                <a:solidFill>
                  <a:schemeClr val="bg1"/>
                </a:solidFill>
              </a:rPr>
              <a:t>bonds</a:t>
            </a:r>
          </a:p>
          <a:p>
            <a:r>
              <a:rPr lang="en-US" dirty="0" smtClean="0">
                <a:solidFill>
                  <a:schemeClr val="bg1"/>
                </a:solidFill>
              </a:rPr>
              <a:t>This is likely to increase with an aging population</a:t>
            </a:r>
            <a:endParaRPr lang="en-US" dirty="0">
              <a:solidFill>
                <a:schemeClr val="bg1"/>
              </a:solidFill>
            </a:endParaRPr>
          </a:p>
          <a:p>
            <a:endParaRPr lang="en-US" dirty="0" smtClean="0"/>
          </a:p>
        </p:txBody>
      </p:sp>
    </p:spTree>
    <p:extLst>
      <p:ext uri="{BB962C8B-B14F-4D97-AF65-F5344CB8AC3E}">
        <p14:creationId xmlns:p14="http://schemas.microsoft.com/office/powerpoint/2010/main" val="4293948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14247" cy="857250"/>
          </a:xfrm>
        </p:spPr>
        <p:txBody>
          <a:bodyPr>
            <a:noAutofit/>
          </a:bodyPr>
          <a:lstStyle/>
          <a:p>
            <a:r>
              <a:rPr lang="en-US" sz="2800" dirty="0" smtClean="0"/>
              <a:t>KW Counselling – funding and reporting requirements</a:t>
            </a:r>
            <a:endParaRPr lang="en-US" sz="2800" dirty="0"/>
          </a:p>
        </p:txBody>
      </p:sp>
      <p:sp>
        <p:nvSpPr>
          <p:cNvPr id="3" name="Content Placeholder 2"/>
          <p:cNvSpPr>
            <a:spLocks noGrp="1"/>
          </p:cNvSpPr>
          <p:nvPr>
            <p:ph idx="1"/>
          </p:nvPr>
        </p:nvSpPr>
        <p:spPr>
          <a:xfrm>
            <a:off x="457200" y="1200151"/>
            <a:ext cx="8229600" cy="3734920"/>
          </a:xfrm>
        </p:spPr>
        <p:txBody>
          <a:bodyPr>
            <a:normAutofit fontScale="70000" lnSpcReduction="20000"/>
          </a:bodyPr>
          <a:lstStyle/>
          <a:p>
            <a:pPr lvl="0"/>
            <a:endParaRPr lang="en-US" dirty="0" smtClean="0">
              <a:solidFill>
                <a:schemeClr val="bg1"/>
              </a:solidFill>
            </a:endParaRPr>
          </a:p>
          <a:p>
            <a:pPr lvl="0"/>
            <a:r>
              <a:rPr lang="en-US" dirty="0" smtClean="0">
                <a:solidFill>
                  <a:schemeClr val="bg1"/>
                </a:solidFill>
              </a:rPr>
              <a:t>$</a:t>
            </a:r>
            <a:r>
              <a:rPr lang="en-US" dirty="0">
                <a:solidFill>
                  <a:schemeClr val="bg1"/>
                </a:solidFill>
              </a:rPr>
              <a:t>3M in </a:t>
            </a:r>
            <a:r>
              <a:rPr lang="en-US" dirty="0" smtClean="0">
                <a:solidFill>
                  <a:schemeClr val="bg1"/>
                </a:solidFill>
              </a:rPr>
              <a:t>funding </a:t>
            </a:r>
            <a:r>
              <a:rPr lang="en-US" dirty="0">
                <a:solidFill>
                  <a:schemeClr val="bg1"/>
                </a:solidFill>
              </a:rPr>
              <a:t>= 162 </a:t>
            </a:r>
            <a:r>
              <a:rPr lang="en-US" dirty="0" smtClean="0">
                <a:solidFill>
                  <a:schemeClr val="bg1"/>
                </a:solidFill>
              </a:rPr>
              <a:t>annual funding reports</a:t>
            </a:r>
          </a:p>
          <a:p>
            <a:pPr lvl="1"/>
            <a:r>
              <a:rPr lang="en-US" dirty="0" smtClean="0">
                <a:solidFill>
                  <a:schemeClr val="bg1"/>
                </a:solidFill>
              </a:rPr>
              <a:t>Approx. $18,000 in funding per report</a:t>
            </a:r>
            <a:endParaRPr lang="en-US" dirty="0">
              <a:solidFill>
                <a:schemeClr val="bg1"/>
              </a:solidFill>
            </a:endParaRPr>
          </a:p>
          <a:p>
            <a:pPr lvl="0"/>
            <a:r>
              <a:rPr lang="en-US" dirty="0" smtClean="0">
                <a:solidFill>
                  <a:schemeClr val="bg1"/>
                </a:solidFill>
              </a:rPr>
              <a:t>Not-For-Profit </a:t>
            </a:r>
            <a:r>
              <a:rPr lang="en-US" dirty="0" smtClean="0">
                <a:solidFill>
                  <a:schemeClr val="bg1"/>
                </a:solidFill>
              </a:rPr>
              <a:t>organizations want to provide more services, but are using </a:t>
            </a:r>
            <a:r>
              <a:rPr lang="en-US" dirty="0">
                <a:solidFill>
                  <a:schemeClr val="bg1"/>
                </a:solidFill>
              </a:rPr>
              <a:t>limited </a:t>
            </a:r>
            <a:r>
              <a:rPr lang="en-US" dirty="0" smtClean="0">
                <a:solidFill>
                  <a:schemeClr val="bg1"/>
                </a:solidFill>
              </a:rPr>
              <a:t>resources to write </a:t>
            </a:r>
            <a:r>
              <a:rPr lang="en-US" dirty="0" smtClean="0">
                <a:solidFill>
                  <a:schemeClr val="bg1"/>
                </a:solidFill>
              </a:rPr>
              <a:t>reports </a:t>
            </a:r>
            <a:r>
              <a:rPr lang="en-US" dirty="0">
                <a:solidFill>
                  <a:schemeClr val="bg1"/>
                </a:solidFill>
              </a:rPr>
              <a:t>to prove they use limited resources </a:t>
            </a:r>
            <a:r>
              <a:rPr lang="en-US" dirty="0" smtClean="0">
                <a:solidFill>
                  <a:schemeClr val="bg1"/>
                </a:solidFill>
              </a:rPr>
              <a:t>well</a:t>
            </a:r>
          </a:p>
          <a:p>
            <a:pPr lvl="0"/>
            <a:r>
              <a:rPr lang="en-US" dirty="0" smtClean="0">
                <a:solidFill>
                  <a:schemeClr val="bg1"/>
                </a:solidFill>
              </a:rPr>
              <a:t>There </a:t>
            </a:r>
            <a:r>
              <a:rPr lang="en-US" dirty="0">
                <a:solidFill>
                  <a:schemeClr val="bg1"/>
                </a:solidFill>
              </a:rPr>
              <a:t>is an elaborate system of accountability that takes away from service</a:t>
            </a:r>
          </a:p>
          <a:p>
            <a:pPr lvl="0"/>
            <a:r>
              <a:rPr lang="en-US" dirty="0" smtClean="0">
                <a:solidFill>
                  <a:schemeClr val="bg1"/>
                </a:solidFill>
              </a:rPr>
              <a:t>Organizations are not </a:t>
            </a:r>
            <a:r>
              <a:rPr lang="en-US" dirty="0">
                <a:solidFill>
                  <a:schemeClr val="bg1"/>
                </a:solidFill>
              </a:rPr>
              <a:t>against transparency or </a:t>
            </a:r>
            <a:r>
              <a:rPr lang="en-US" dirty="0" smtClean="0">
                <a:solidFill>
                  <a:schemeClr val="bg1"/>
                </a:solidFill>
              </a:rPr>
              <a:t>accountability</a:t>
            </a:r>
          </a:p>
          <a:p>
            <a:pPr lvl="0"/>
            <a:r>
              <a:rPr lang="en-US" dirty="0" smtClean="0">
                <a:solidFill>
                  <a:schemeClr val="bg1"/>
                </a:solidFill>
              </a:rPr>
              <a:t>Organizations are against </a:t>
            </a:r>
            <a:r>
              <a:rPr lang="en-US" dirty="0" smtClean="0">
                <a:solidFill>
                  <a:schemeClr val="bg1"/>
                </a:solidFill>
              </a:rPr>
              <a:t>red </a:t>
            </a:r>
            <a:r>
              <a:rPr lang="en-US" dirty="0">
                <a:solidFill>
                  <a:schemeClr val="bg1"/>
                </a:solidFill>
              </a:rPr>
              <a:t>tape that ties up staff time </a:t>
            </a:r>
            <a:r>
              <a:rPr lang="en-US" dirty="0" smtClean="0">
                <a:solidFill>
                  <a:schemeClr val="bg1"/>
                </a:solidFill>
              </a:rPr>
              <a:t>(could </a:t>
            </a:r>
            <a:r>
              <a:rPr lang="en-US" dirty="0">
                <a:solidFill>
                  <a:schemeClr val="bg1"/>
                </a:solidFill>
              </a:rPr>
              <a:t>be providing a service to a person in need</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508995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428" y="205979"/>
            <a:ext cx="6427695" cy="857250"/>
          </a:xfrm>
        </p:spPr>
        <p:txBody>
          <a:bodyPr>
            <a:normAutofit/>
          </a:bodyPr>
          <a:lstStyle/>
          <a:p>
            <a:r>
              <a:rPr lang="en-US" sz="2800" dirty="0" smtClean="0"/>
              <a:t>KW Counselling – shrinking resources</a:t>
            </a:r>
            <a:endParaRPr lang="en-US" sz="2800" dirty="0"/>
          </a:p>
        </p:txBody>
      </p:sp>
      <p:sp>
        <p:nvSpPr>
          <p:cNvPr id="3" name="Content Placeholder 2"/>
          <p:cNvSpPr>
            <a:spLocks noGrp="1"/>
          </p:cNvSpPr>
          <p:nvPr>
            <p:ph idx="1"/>
          </p:nvPr>
        </p:nvSpPr>
        <p:spPr>
          <a:xfrm>
            <a:off x="457200" y="1200150"/>
            <a:ext cx="8229600" cy="3748367"/>
          </a:xfrm>
        </p:spPr>
        <p:txBody>
          <a:bodyPr>
            <a:normAutofit fontScale="70000" lnSpcReduction="20000"/>
          </a:bodyPr>
          <a:lstStyle/>
          <a:p>
            <a:r>
              <a:rPr lang="en-US" dirty="0">
                <a:solidFill>
                  <a:schemeClr val="bg1"/>
                </a:solidFill>
              </a:rPr>
              <a:t>Not-For-Profit sector is not getting annual Cost of Living </a:t>
            </a:r>
            <a:r>
              <a:rPr lang="en-US" dirty="0" smtClean="0">
                <a:solidFill>
                  <a:schemeClr val="bg1"/>
                </a:solidFill>
              </a:rPr>
              <a:t>funding </a:t>
            </a:r>
            <a:r>
              <a:rPr lang="en-US" dirty="0">
                <a:solidFill>
                  <a:schemeClr val="bg1"/>
                </a:solidFill>
              </a:rPr>
              <a:t>increase</a:t>
            </a:r>
          </a:p>
          <a:p>
            <a:pPr lvl="0"/>
            <a:r>
              <a:rPr lang="en-US" dirty="0" smtClean="0">
                <a:solidFill>
                  <a:schemeClr val="bg1"/>
                </a:solidFill>
              </a:rPr>
              <a:t>Can’t </a:t>
            </a:r>
            <a:r>
              <a:rPr lang="en-US" dirty="0">
                <a:solidFill>
                  <a:schemeClr val="bg1"/>
                </a:solidFill>
              </a:rPr>
              <a:t>find or retain </a:t>
            </a:r>
            <a:r>
              <a:rPr lang="en-US" dirty="0" smtClean="0">
                <a:solidFill>
                  <a:schemeClr val="bg1"/>
                </a:solidFill>
              </a:rPr>
              <a:t>staff</a:t>
            </a:r>
            <a:endParaRPr lang="en-US" dirty="0">
              <a:solidFill>
                <a:schemeClr val="bg1"/>
              </a:solidFill>
            </a:endParaRPr>
          </a:p>
          <a:p>
            <a:pPr lvl="1"/>
            <a:r>
              <a:rPr lang="en-US" dirty="0">
                <a:solidFill>
                  <a:schemeClr val="bg1"/>
                </a:solidFill>
              </a:rPr>
              <a:t>i.e. had to post one position 4 times in </a:t>
            </a:r>
            <a:r>
              <a:rPr lang="en-US" dirty="0" smtClean="0">
                <a:solidFill>
                  <a:schemeClr val="bg1"/>
                </a:solidFill>
              </a:rPr>
              <a:t>2017</a:t>
            </a:r>
          </a:p>
          <a:p>
            <a:pPr lvl="1"/>
            <a:r>
              <a:rPr lang="en-US" dirty="0" smtClean="0">
                <a:solidFill>
                  <a:schemeClr val="bg1"/>
                </a:solidFill>
              </a:rPr>
              <a:t>1989 </a:t>
            </a:r>
            <a:r>
              <a:rPr lang="en-US" dirty="0">
                <a:solidFill>
                  <a:schemeClr val="bg1"/>
                </a:solidFill>
              </a:rPr>
              <a:t>= $</a:t>
            </a:r>
            <a:r>
              <a:rPr lang="en-US" dirty="0" smtClean="0">
                <a:solidFill>
                  <a:schemeClr val="bg1"/>
                </a:solidFill>
              </a:rPr>
              <a:t>46K/</a:t>
            </a:r>
            <a:r>
              <a:rPr lang="en-US" dirty="0" smtClean="0">
                <a:solidFill>
                  <a:schemeClr val="bg1"/>
                </a:solidFill>
              </a:rPr>
              <a:t>yr</a:t>
            </a:r>
            <a:r>
              <a:rPr lang="en-US" dirty="0" smtClean="0">
                <a:solidFill>
                  <a:schemeClr val="bg1"/>
                </a:solidFill>
              </a:rPr>
              <a:t> </a:t>
            </a:r>
            <a:r>
              <a:rPr lang="en-US" dirty="0">
                <a:solidFill>
                  <a:schemeClr val="bg1"/>
                </a:solidFill>
              </a:rPr>
              <a:t>salary </a:t>
            </a:r>
            <a:r>
              <a:rPr lang="en-US" dirty="0" smtClean="0">
                <a:solidFill>
                  <a:schemeClr val="bg1"/>
                </a:solidFill>
              </a:rPr>
              <a:t>(equivalent to $90K/</a:t>
            </a:r>
            <a:r>
              <a:rPr lang="en-US" dirty="0" smtClean="0">
                <a:solidFill>
                  <a:schemeClr val="bg1"/>
                </a:solidFill>
              </a:rPr>
              <a:t>yr</a:t>
            </a:r>
            <a:r>
              <a:rPr lang="en-US" dirty="0" smtClean="0">
                <a:solidFill>
                  <a:schemeClr val="bg1"/>
                </a:solidFill>
              </a:rPr>
              <a:t> </a:t>
            </a:r>
            <a:r>
              <a:rPr lang="en-US" dirty="0">
                <a:solidFill>
                  <a:schemeClr val="bg1"/>
                </a:solidFill>
              </a:rPr>
              <a:t>in today’s dollars) for a graduate with a few years </a:t>
            </a:r>
            <a:r>
              <a:rPr lang="en-US" dirty="0" smtClean="0">
                <a:solidFill>
                  <a:schemeClr val="bg1"/>
                </a:solidFill>
              </a:rPr>
              <a:t>experience</a:t>
            </a:r>
          </a:p>
          <a:p>
            <a:pPr lvl="1"/>
            <a:r>
              <a:rPr lang="en-US" dirty="0" smtClean="0">
                <a:solidFill>
                  <a:schemeClr val="bg1"/>
                </a:solidFill>
              </a:rPr>
              <a:t>Today </a:t>
            </a:r>
            <a:r>
              <a:rPr lang="en-US" dirty="0">
                <a:solidFill>
                  <a:schemeClr val="bg1"/>
                </a:solidFill>
              </a:rPr>
              <a:t>= </a:t>
            </a:r>
            <a:r>
              <a:rPr lang="en-US" dirty="0" smtClean="0">
                <a:solidFill>
                  <a:schemeClr val="bg1"/>
                </a:solidFill>
              </a:rPr>
              <a:t>offering $53K/</a:t>
            </a:r>
            <a:r>
              <a:rPr lang="en-US" dirty="0" smtClean="0">
                <a:solidFill>
                  <a:schemeClr val="bg1"/>
                </a:solidFill>
              </a:rPr>
              <a:t>yr</a:t>
            </a:r>
            <a:r>
              <a:rPr lang="en-US" dirty="0" smtClean="0">
                <a:solidFill>
                  <a:schemeClr val="bg1"/>
                </a:solidFill>
              </a:rPr>
              <a:t> </a:t>
            </a:r>
            <a:r>
              <a:rPr lang="en-US" dirty="0">
                <a:solidFill>
                  <a:schemeClr val="bg1"/>
                </a:solidFill>
              </a:rPr>
              <a:t>for a graduate with </a:t>
            </a:r>
            <a:r>
              <a:rPr lang="en-US" dirty="0" smtClean="0">
                <a:solidFill>
                  <a:schemeClr val="bg1"/>
                </a:solidFill>
              </a:rPr>
              <a:t>a few years experience</a:t>
            </a:r>
          </a:p>
          <a:p>
            <a:r>
              <a:rPr lang="en-US" dirty="0">
                <a:solidFill>
                  <a:schemeClr val="bg1"/>
                </a:solidFill>
              </a:rPr>
              <a:t>This is not sustainable</a:t>
            </a:r>
          </a:p>
          <a:p>
            <a:pPr lvl="0"/>
            <a:r>
              <a:rPr lang="en-US" dirty="0" smtClean="0">
                <a:solidFill>
                  <a:schemeClr val="bg1"/>
                </a:solidFill>
              </a:rPr>
              <a:t>Results </a:t>
            </a:r>
            <a:r>
              <a:rPr lang="en-US" dirty="0" smtClean="0">
                <a:solidFill>
                  <a:schemeClr val="bg1"/>
                </a:solidFill>
              </a:rPr>
              <a:t>in cuts to </a:t>
            </a:r>
            <a:r>
              <a:rPr lang="en-US" dirty="0" smtClean="0">
                <a:solidFill>
                  <a:schemeClr val="bg1"/>
                </a:solidFill>
              </a:rPr>
              <a:t>services </a:t>
            </a:r>
            <a:r>
              <a:rPr lang="en-US" dirty="0" smtClean="0">
                <a:solidFill>
                  <a:schemeClr val="bg1"/>
                </a:solidFill>
              </a:rPr>
              <a:t>since costs </a:t>
            </a:r>
            <a:r>
              <a:rPr lang="en-US" dirty="0" smtClean="0">
                <a:solidFill>
                  <a:schemeClr val="bg1"/>
                </a:solidFill>
              </a:rPr>
              <a:t>increase </a:t>
            </a:r>
            <a:r>
              <a:rPr lang="en-US" dirty="0" smtClean="0">
                <a:solidFill>
                  <a:schemeClr val="bg1"/>
                </a:solidFill>
              </a:rPr>
              <a:t>but funding stays the same</a:t>
            </a:r>
          </a:p>
          <a:p>
            <a:pPr lvl="0"/>
            <a:r>
              <a:rPr lang="en-US" dirty="0" smtClean="0">
                <a:solidFill>
                  <a:schemeClr val="bg1"/>
                </a:solidFill>
              </a:rPr>
              <a:t>KW </a:t>
            </a:r>
            <a:r>
              <a:rPr lang="en-US" dirty="0" smtClean="0">
                <a:solidFill>
                  <a:schemeClr val="bg1"/>
                </a:solidFill>
              </a:rPr>
              <a:t>Counselling provides great service, but </a:t>
            </a:r>
            <a:r>
              <a:rPr lang="en-US" dirty="0">
                <a:solidFill>
                  <a:schemeClr val="bg1"/>
                </a:solidFill>
              </a:rPr>
              <a:t>WWLHIN does not fund KW </a:t>
            </a:r>
            <a:r>
              <a:rPr lang="en-US" dirty="0" smtClean="0">
                <a:solidFill>
                  <a:schemeClr val="bg1"/>
                </a:solidFill>
              </a:rPr>
              <a:t>Counselling (not in their </a:t>
            </a:r>
            <a:r>
              <a:rPr lang="en-US" dirty="0" smtClean="0">
                <a:solidFill>
                  <a:schemeClr val="bg1"/>
                </a:solidFill>
              </a:rPr>
              <a:t>budget)</a:t>
            </a:r>
            <a:endParaRPr lang="en-US" dirty="0">
              <a:solidFill>
                <a:schemeClr val="bg1"/>
              </a:solidFill>
            </a:endParaRPr>
          </a:p>
        </p:txBody>
      </p:sp>
    </p:spTree>
    <p:extLst>
      <p:ext uri="{BB962C8B-B14F-4D97-AF65-F5344CB8AC3E}">
        <p14:creationId xmlns:p14="http://schemas.microsoft.com/office/powerpoint/2010/main" val="574672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047" y="205979"/>
            <a:ext cx="6400800" cy="857250"/>
          </a:xfrm>
        </p:spPr>
        <p:txBody>
          <a:bodyPr>
            <a:normAutofit/>
          </a:bodyPr>
          <a:lstStyle/>
          <a:p>
            <a:r>
              <a:rPr lang="en-US" sz="2800" dirty="0" smtClean="0"/>
              <a:t>Innovative Local Solutions</a:t>
            </a:r>
            <a:endParaRPr lang="en-US" sz="2800" dirty="0"/>
          </a:p>
        </p:txBody>
      </p:sp>
      <p:sp>
        <p:nvSpPr>
          <p:cNvPr id="3" name="Content Placeholder 2"/>
          <p:cNvSpPr>
            <a:spLocks noGrp="1"/>
          </p:cNvSpPr>
          <p:nvPr>
            <p:ph idx="1"/>
          </p:nvPr>
        </p:nvSpPr>
        <p:spPr>
          <a:xfrm>
            <a:off x="457200" y="1200151"/>
            <a:ext cx="8229600" cy="3761814"/>
          </a:xfrm>
        </p:spPr>
        <p:txBody>
          <a:bodyPr>
            <a:normAutofit/>
          </a:bodyPr>
          <a:lstStyle/>
          <a:p>
            <a:pPr lvl="0"/>
            <a:r>
              <a:rPr lang="en-US" dirty="0" smtClean="0">
                <a:solidFill>
                  <a:schemeClr val="bg1"/>
                </a:solidFill>
              </a:rPr>
              <a:t>The Working Centre</a:t>
            </a:r>
          </a:p>
          <a:p>
            <a:pPr lvl="1"/>
            <a:r>
              <a:rPr lang="en-US" dirty="0">
                <a:solidFill>
                  <a:schemeClr val="bg1"/>
                </a:solidFill>
              </a:rPr>
              <a:t>Created a medical </a:t>
            </a:r>
            <a:r>
              <a:rPr lang="en-US" dirty="0" smtClean="0">
                <a:solidFill>
                  <a:schemeClr val="bg1"/>
                </a:solidFill>
              </a:rPr>
              <a:t>clinic</a:t>
            </a:r>
          </a:p>
          <a:p>
            <a:pPr lvl="1"/>
            <a:r>
              <a:rPr lang="en-US" dirty="0" smtClean="0">
                <a:solidFill>
                  <a:schemeClr val="bg1"/>
                </a:solidFill>
              </a:rPr>
              <a:t>WWLHIN </a:t>
            </a:r>
            <a:r>
              <a:rPr lang="en-US" dirty="0">
                <a:solidFill>
                  <a:schemeClr val="bg1"/>
                </a:solidFill>
              </a:rPr>
              <a:t>supports it via S.O.S. (Specialized Outreach </a:t>
            </a:r>
            <a:r>
              <a:rPr lang="en-US" dirty="0" smtClean="0">
                <a:solidFill>
                  <a:schemeClr val="bg1"/>
                </a:solidFill>
              </a:rPr>
              <a:t>Services)</a:t>
            </a:r>
          </a:p>
          <a:p>
            <a:pPr lvl="1"/>
            <a:r>
              <a:rPr lang="en-US" dirty="0" smtClean="0">
                <a:solidFill>
                  <a:schemeClr val="bg1"/>
                </a:solidFill>
              </a:rPr>
              <a:t>Clinic </a:t>
            </a:r>
            <a:r>
              <a:rPr lang="en-US" dirty="0">
                <a:solidFill>
                  <a:schemeClr val="bg1"/>
                </a:solidFill>
              </a:rPr>
              <a:t>added an </a:t>
            </a:r>
            <a:r>
              <a:rPr lang="en-US" dirty="0" smtClean="0">
                <a:solidFill>
                  <a:schemeClr val="bg1"/>
                </a:solidFill>
              </a:rPr>
              <a:t>Registered Practical Nurse</a:t>
            </a:r>
            <a:endParaRPr lang="en-US" dirty="0">
              <a:solidFill>
                <a:schemeClr val="bg1"/>
              </a:solidFill>
            </a:endParaRPr>
          </a:p>
          <a:p>
            <a:pPr lvl="1"/>
            <a:r>
              <a:rPr lang="en-US" dirty="0" smtClean="0">
                <a:solidFill>
                  <a:schemeClr val="bg1"/>
                </a:solidFill>
              </a:rPr>
              <a:t>RPN </a:t>
            </a:r>
            <a:r>
              <a:rPr lang="en-US" dirty="0">
                <a:solidFill>
                  <a:schemeClr val="bg1"/>
                </a:solidFill>
              </a:rPr>
              <a:t>is </a:t>
            </a:r>
            <a:r>
              <a:rPr lang="en-US" dirty="0" smtClean="0">
                <a:solidFill>
                  <a:schemeClr val="bg1"/>
                </a:solidFill>
              </a:rPr>
              <a:t>already overwhelmed </a:t>
            </a:r>
            <a:r>
              <a:rPr lang="en-US" dirty="0">
                <a:solidFill>
                  <a:schemeClr val="bg1"/>
                </a:solidFill>
              </a:rPr>
              <a:t>with work in the clinic</a:t>
            </a:r>
          </a:p>
          <a:p>
            <a:pPr lvl="0"/>
            <a:endParaRPr lang="en-US" dirty="0"/>
          </a:p>
        </p:txBody>
      </p:sp>
    </p:spTree>
    <p:extLst>
      <p:ext uri="{BB962C8B-B14F-4D97-AF65-F5344CB8AC3E}">
        <p14:creationId xmlns:p14="http://schemas.microsoft.com/office/powerpoint/2010/main" val="415206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07524" cy="857250"/>
          </a:xfrm>
        </p:spPr>
        <p:txBody>
          <a:bodyPr>
            <a:normAutofit/>
          </a:bodyPr>
          <a:lstStyle/>
          <a:p>
            <a:r>
              <a:rPr lang="en-US" sz="2800" dirty="0" smtClean="0"/>
              <a:t>Innovative Local Solutions</a:t>
            </a:r>
            <a:endParaRPr lang="en-US" sz="2800" dirty="0"/>
          </a:p>
        </p:txBody>
      </p:sp>
      <p:sp>
        <p:nvSpPr>
          <p:cNvPr id="3" name="Content Placeholder 2"/>
          <p:cNvSpPr>
            <a:spLocks noGrp="1"/>
          </p:cNvSpPr>
          <p:nvPr>
            <p:ph idx="1"/>
          </p:nvPr>
        </p:nvSpPr>
        <p:spPr>
          <a:xfrm>
            <a:off x="457200" y="1200150"/>
            <a:ext cx="8229600" cy="3795431"/>
          </a:xfrm>
        </p:spPr>
        <p:txBody>
          <a:bodyPr>
            <a:normAutofit/>
          </a:bodyPr>
          <a:lstStyle/>
          <a:p>
            <a:pPr lvl="0"/>
            <a:r>
              <a:rPr lang="en-US" dirty="0" smtClean="0">
                <a:solidFill>
                  <a:schemeClr val="bg1"/>
                </a:solidFill>
              </a:rPr>
              <a:t>Eby</a:t>
            </a:r>
            <a:r>
              <a:rPr lang="en-US" dirty="0" smtClean="0">
                <a:solidFill>
                  <a:schemeClr val="bg1"/>
                </a:solidFill>
              </a:rPr>
              <a:t> Village helps new people and long-time residents</a:t>
            </a:r>
          </a:p>
          <a:p>
            <a:pPr lvl="1"/>
            <a:r>
              <a:rPr lang="en-US" dirty="0">
                <a:solidFill>
                  <a:schemeClr val="bg1"/>
                </a:solidFill>
              </a:rPr>
              <a:t>B</a:t>
            </a:r>
            <a:r>
              <a:rPr lang="en-US" dirty="0" smtClean="0">
                <a:solidFill>
                  <a:schemeClr val="bg1"/>
                </a:solidFill>
              </a:rPr>
              <a:t>ring </a:t>
            </a:r>
            <a:r>
              <a:rPr lang="en-US" dirty="0" smtClean="0">
                <a:solidFill>
                  <a:schemeClr val="bg1"/>
                </a:solidFill>
              </a:rPr>
              <a:t>people with complex </a:t>
            </a:r>
            <a:r>
              <a:rPr lang="en-US" dirty="0" smtClean="0">
                <a:solidFill>
                  <a:schemeClr val="bg1"/>
                </a:solidFill>
              </a:rPr>
              <a:t>issues</a:t>
            </a:r>
          </a:p>
          <a:p>
            <a:pPr lvl="1"/>
            <a:r>
              <a:rPr lang="en-US" dirty="0" smtClean="0">
                <a:solidFill>
                  <a:schemeClr val="bg1"/>
                </a:solidFill>
              </a:rPr>
              <a:t>On-site personal support</a:t>
            </a:r>
          </a:p>
          <a:p>
            <a:pPr lvl="1"/>
            <a:r>
              <a:rPr lang="en-US" dirty="0" smtClean="0">
                <a:solidFill>
                  <a:schemeClr val="bg1"/>
                </a:solidFill>
              </a:rPr>
              <a:t>Fosters and supports community integration</a:t>
            </a:r>
            <a:endParaRPr lang="en-US" dirty="0" smtClean="0">
              <a:solidFill>
                <a:schemeClr val="bg1"/>
              </a:solidFill>
            </a:endParaRPr>
          </a:p>
          <a:p>
            <a:pPr lvl="1"/>
            <a:r>
              <a:rPr lang="en-US" dirty="0" smtClean="0">
                <a:solidFill>
                  <a:schemeClr val="bg1"/>
                </a:solidFill>
              </a:rPr>
              <a:t>Appropriate setting and appropriate supports</a:t>
            </a:r>
          </a:p>
          <a:p>
            <a:pPr lvl="0"/>
            <a:endParaRPr lang="en-US" dirty="0" smtClean="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3995324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14247" cy="857250"/>
          </a:xfrm>
        </p:spPr>
        <p:txBody>
          <a:bodyPr>
            <a:noAutofit/>
          </a:bodyPr>
          <a:lstStyle/>
          <a:p>
            <a:r>
              <a:rPr lang="en-US" sz="2800" dirty="0" smtClean="0"/>
              <a:t>Innovative Local </a:t>
            </a:r>
            <a:r>
              <a:rPr lang="en-US" sz="2800" dirty="0" smtClean="0"/>
              <a:t>Solutions</a:t>
            </a:r>
            <a:br>
              <a:rPr lang="en-US" sz="2800" dirty="0" smtClean="0"/>
            </a:br>
            <a:r>
              <a:rPr lang="en-US" sz="2800" dirty="0" smtClean="0"/>
              <a:t>Region </a:t>
            </a:r>
            <a:r>
              <a:rPr lang="en-US" sz="2800" dirty="0" smtClean="0"/>
              <a:t>of Waterloo (ROW) – Housing</a:t>
            </a:r>
            <a:endParaRPr lang="en-US" sz="2800" dirty="0"/>
          </a:p>
        </p:txBody>
      </p:sp>
      <p:sp>
        <p:nvSpPr>
          <p:cNvPr id="3" name="Content Placeholder 2"/>
          <p:cNvSpPr>
            <a:spLocks noGrp="1"/>
          </p:cNvSpPr>
          <p:nvPr>
            <p:ph idx="1"/>
          </p:nvPr>
        </p:nvSpPr>
        <p:spPr>
          <a:xfrm>
            <a:off x="457200" y="1200150"/>
            <a:ext cx="8229600" cy="3768537"/>
          </a:xfrm>
        </p:spPr>
        <p:txBody>
          <a:bodyPr>
            <a:normAutofit fontScale="92500" lnSpcReduction="20000"/>
          </a:bodyPr>
          <a:lstStyle/>
          <a:p>
            <a:r>
              <a:rPr lang="en-CA" dirty="0" smtClean="0">
                <a:solidFill>
                  <a:schemeClr val="bg1"/>
                </a:solidFill>
              </a:rPr>
              <a:t>ROW Housing </a:t>
            </a:r>
            <a:r>
              <a:rPr lang="en-CA" dirty="0">
                <a:solidFill>
                  <a:schemeClr val="bg1"/>
                </a:solidFill>
              </a:rPr>
              <a:t>is not simply </a:t>
            </a:r>
            <a:r>
              <a:rPr lang="en-CA" dirty="0" smtClean="0">
                <a:solidFill>
                  <a:schemeClr val="bg1"/>
                </a:solidFill>
              </a:rPr>
              <a:t>assisting </a:t>
            </a:r>
            <a:r>
              <a:rPr lang="en-CA" dirty="0">
                <a:solidFill>
                  <a:schemeClr val="bg1"/>
                </a:solidFill>
              </a:rPr>
              <a:t>clients to find suitable </a:t>
            </a:r>
            <a:r>
              <a:rPr lang="en-CA" dirty="0" smtClean="0">
                <a:solidFill>
                  <a:schemeClr val="bg1"/>
                </a:solidFill>
              </a:rPr>
              <a:t>housing</a:t>
            </a:r>
          </a:p>
          <a:p>
            <a:r>
              <a:rPr lang="en-CA" dirty="0" smtClean="0">
                <a:solidFill>
                  <a:schemeClr val="bg1"/>
                </a:solidFill>
              </a:rPr>
              <a:t>Increasingly </a:t>
            </a:r>
            <a:r>
              <a:rPr lang="en-CA" dirty="0">
                <a:solidFill>
                  <a:schemeClr val="bg1"/>
                </a:solidFill>
              </a:rPr>
              <a:t>apparent that </a:t>
            </a:r>
            <a:r>
              <a:rPr lang="en-CA" dirty="0" smtClean="0">
                <a:solidFill>
                  <a:schemeClr val="bg1"/>
                </a:solidFill>
              </a:rPr>
              <a:t>mental </a:t>
            </a:r>
            <a:r>
              <a:rPr lang="en-CA" dirty="0">
                <a:solidFill>
                  <a:schemeClr val="bg1"/>
                </a:solidFill>
              </a:rPr>
              <a:t>health can be a significant factor in the sustainability of the </a:t>
            </a:r>
            <a:r>
              <a:rPr lang="en-CA" dirty="0" smtClean="0">
                <a:solidFill>
                  <a:schemeClr val="bg1"/>
                </a:solidFill>
              </a:rPr>
              <a:t>tenancy</a:t>
            </a:r>
          </a:p>
          <a:p>
            <a:pPr lvl="0"/>
            <a:r>
              <a:rPr lang="en-CA" dirty="0" smtClean="0">
                <a:solidFill>
                  <a:schemeClr val="bg1"/>
                </a:solidFill>
              </a:rPr>
              <a:t>ROW </a:t>
            </a:r>
            <a:r>
              <a:rPr lang="en-CA" dirty="0">
                <a:solidFill>
                  <a:schemeClr val="bg1"/>
                </a:solidFill>
              </a:rPr>
              <a:t>has partnered with the WWLHIN to have those supports </a:t>
            </a:r>
            <a:r>
              <a:rPr lang="en-CA" dirty="0" smtClean="0">
                <a:solidFill>
                  <a:schemeClr val="bg1"/>
                </a:solidFill>
              </a:rPr>
              <a:t>paid through </a:t>
            </a:r>
            <a:r>
              <a:rPr lang="en-CA" dirty="0">
                <a:solidFill>
                  <a:schemeClr val="bg1"/>
                </a:solidFill>
              </a:rPr>
              <a:t>the Health Care </a:t>
            </a:r>
            <a:r>
              <a:rPr lang="en-CA" dirty="0" smtClean="0">
                <a:solidFill>
                  <a:schemeClr val="bg1"/>
                </a:solidFill>
              </a:rPr>
              <a:t>system</a:t>
            </a:r>
            <a:endParaRPr lang="en-US" dirty="0">
              <a:solidFill>
                <a:schemeClr val="bg1"/>
              </a:solidFill>
            </a:endParaRPr>
          </a:p>
          <a:p>
            <a:pPr lvl="0"/>
            <a:r>
              <a:rPr lang="en-CA" dirty="0" smtClean="0">
                <a:solidFill>
                  <a:schemeClr val="bg1"/>
                </a:solidFill>
              </a:rPr>
              <a:t>This </a:t>
            </a:r>
            <a:r>
              <a:rPr lang="en-CA" dirty="0">
                <a:solidFill>
                  <a:schemeClr val="bg1"/>
                </a:solidFill>
              </a:rPr>
              <a:t>“best practice” appears to be </a:t>
            </a:r>
            <a:r>
              <a:rPr lang="en-CA" dirty="0" smtClean="0">
                <a:solidFill>
                  <a:schemeClr val="bg1"/>
                </a:solidFill>
              </a:rPr>
              <a:t>working</a:t>
            </a:r>
            <a:endParaRPr lang="en-US" dirty="0">
              <a:solidFill>
                <a:schemeClr val="bg1"/>
              </a:solidFill>
            </a:endParaRPr>
          </a:p>
        </p:txBody>
      </p:sp>
    </p:spTree>
    <p:extLst>
      <p:ext uri="{BB962C8B-B14F-4D97-AF65-F5344CB8AC3E}">
        <p14:creationId xmlns:p14="http://schemas.microsoft.com/office/powerpoint/2010/main" val="704193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400800" cy="857250"/>
          </a:xfrm>
        </p:spPr>
        <p:txBody>
          <a:bodyPr>
            <a:noAutofit/>
          </a:bodyPr>
          <a:lstStyle/>
          <a:p>
            <a:r>
              <a:rPr lang="en-US" sz="2800" dirty="0"/>
              <a:t>Innovative Local </a:t>
            </a:r>
            <a:r>
              <a:rPr lang="en-US" sz="2800" dirty="0" smtClean="0"/>
              <a:t>Solutions</a:t>
            </a:r>
            <a:br>
              <a:rPr lang="en-US" sz="2800" dirty="0" smtClean="0"/>
            </a:br>
            <a:r>
              <a:rPr lang="en-US" sz="2800" dirty="0" smtClean="0"/>
              <a:t>Region </a:t>
            </a:r>
            <a:r>
              <a:rPr lang="en-US" sz="2800" dirty="0"/>
              <a:t>of </a:t>
            </a:r>
            <a:r>
              <a:rPr lang="en-US" sz="2800" dirty="0" smtClean="0"/>
              <a:t>Waterloo </a:t>
            </a:r>
            <a:r>
              <a:rPr lang="en-US" sz="2800" dirty="0"/>
              <a:t>– </a:t>
            </a:r>
            <a:r>
              <a:rPr lang="en-US" sz="2800" dirty="0" smtClean="0"/>
              <a:t>Social Assistance</a:t>
            </a:r>
            <a:endParaRPr lang="en-US" sz="2800" dirty="0"/>
          </a:p>
        </p:txBody>
      </p:sp>
      <p:sp>
        <p:nvSpPr>
          <p:cNvPr id="3" name="Content Placeholder 2"/>
          <p:cNvSpPr>
            <a:spLocks noGrp="1"/>
          </p:cNvSpPr>
          <p:nvPr>
            <p:ph idx="1"/>
          </p:nvPr>
        </p:nvSpPr>
        <p:spPr>
          <a:xfrm>
            <a:off x="457200" y="1200151"/>
            <a:ext cx="8229600" cy="3788708"/>
          </a:xfrm>
        </p:spPr>
        <p:txBody>
          <a:bodyPr>
            <a:normAutofit fontScale="85000" lnSpcReduction="20000"/>
          </a:bodyPr>
          <a:lstStyle/>
          <a:p>
            <a:pPr lvl="0"/>
            <a:r>
              <a:rPr lang="en-CA" dirty="0" smtClean="0">
                <a:solidFill>
                  <a:schemeClr val="bg1"/>
                </a:solidFill>
              </a:rPr>
              <a:t>Increasingly</a:t>
            </a:r>
            <a:r>
              <a:rPr lang="en-CA" dirty="0">
                <a:solidFill>
                  <a:schemeClr val="bg1"/>
                </a:solidFill>
              </a:rPr>
              <a:t>, mental </a:t>
            </a:r>
            <a:r>
              <a:rPr lang="en-CA" dirty="0" smtClean="0">
                <a:solidFill>
                  <a:schemeClr val="bg1"/>
                </a:solidFill>
              </a:rPr>
              <a:t>health </a:t>
            </a:r>
            <a:r>
              <a:rPr lang="en-CA" dirty="0">
                <a:solidFill>
                  <a:schemeClr val="bg1"/>
                </a:solidFill>
              </a:rPr>
              <a:t>has played a challenging role in </a:t>
            </a:r>
            <a:r>
              <a:rPr lang="en-CA" dirty="0" smtClean="0">
                <a:solidFill>
                  <a:schemeClr val="bg1"/>
                </a:solidFill>
              </a:rPr>
              <a:t>locating </a:t>
            </a:r>
            <a:r>
              <a:rPr lang="en-CA" dirty="0">
                <a:solidFill>
                  <a:schemeClr val="bg1"/>
                </a:solidFill>
              </a:rPr>
              <a:t>and maintaining long term </a:t>
            </a:r>
            <a:r>
              <a:rPr lang="en-CA" dirty="0" smtClean="0">
                <a:solidFill>
                  <a:schemeClr val="bg1"/>
                </a:solidFill>
              </a:rPr>
              <a:t>employment</a:t>
            </a:r>
          </a:p>
          <a:p>
            <a:pPr lvl="0"/>
            <a:r>
              <a:rPr lang="en-CA" dirty="0" smtClean="0">
                <a:solidFill>
                  <a:schemeClr val="bg1"/>
                </a:solidFill>
              </a:rPr>
              <a:t>Clients </a:t>
            </a:r>
            <a:r>
              <a:rPr lang="en-CA" dirty="0">
                <a:solidFill>
                  <a:schemeClr val="bg1"/>
                </a:solidFill>
              </a:rPr>
              <a:t>are unable to maintain employment and require financial assistance much longer than intended by the design of the Ontario Works </a:t>
            </a:r>
            <a:r>
              <a:rPr lang="en-CA" dirty="0" smtClean="0">
                <a:solidFill>
                  <a:schemeClr val="bg1"/>
                </a:solidFill>
              </a:rPr>
              <a:t>program</a:t>
            </a:r>
          </a:p>
          <a:p>
            <a:pPr lvl="0"/>
            <a:r>
              <a:rPr lang="en-CA" dirty="0">
                <a:solidFill>
                  <a:schemeClr val="bg1"/>
                </a:solidFill>
              </a:rPr>
              <a:t>ROW has formed a Counselling Collaborative with seven counselling agencies that provide </a:t>
            </a:r>
            <a:r>
              <a:rPr lang="en-CA" dirty="0" smtClean="0">
                <a:solidFill>
                  <a:schemeClr val="bg1"/>
                </a:solidFill>
              </a:rPr>
              <a:t>supports</a:t>
            </a:r>
          </a:p>
          <a:p>
            <a:pPr lvl="0"/>
            <a:r>
              <a:rPr lang="en-CA" dirty="0">
                <a:solidFill>
                  <a:schemeClr val="bg1"/>
                </a:solidFill>
              </a:rPr>
              <a:t>P</a:t>
            </a:r>
            <a:r>
              <a:rPr lang="en-CA" dirty="0" smtClean="0">
                <a:solidFill>
                  <a:schemeClr val="bg1"/>
                </a:solidFill>
              </a:rPr>
              <a:t>artially effective:</a:t>
            </a:r>
          </a:p>
          <a:p>
            <a:pPr lvl="1"/>
            <a:r>
              <a:rPr lang="en-CA" dirty="0" smtClean="0">
                <a:solidFill>
                  <a:schemeClr val="bg1"/>
                </a:solidFill>
              </a:rPr>
              <a:t>In some cases, </a:t>
            </a:r>
            <a:r>
              <a:rPr lang="en-CA" dirty="0">
                <a:solidFill>
                  <a:schemeClr val="bg1"/>
                </a:solidFill>
              </a:rPr>
              <a:t>the counselling agencies </a:t>
            </a:r>
            <a:r>
              <a:rPr lang="en-CA" dirty="0" smtClean="0">
                <a:solidFill>
                  <a:schemeClr val="bg1"/>
                </a:solidFill>
              </a:rPr>
              <a:t>move certain people from </a:t>
            </a:r>
            <a:r>
              <a:rPr lang="en-CA" dirty="0">
                <a:solidFill>
                  <a:schemeClr val="bg1"/>
                </a:solidFill>
              </a:rPr>
              <a:t>Ontario Works to the </a:t>
            </a:r>
            <a:r>
              <a:rPr lang="en-CA" dirty="0" smtClean="0">
                <a:solidFill>
                  <a:schemeClr val="bg1"/>
                </a:solidFill>
              </a:rPr>
              <a:t>ODSP</a:t>
            </a:r>
            <a:endParaRPr lang="en-CA" dirty="0" smtClean="0">
              <a:solidFill>
                <a:schemeClr val="bg1"/>
              </a:solidFill>
            </a:endParaRPr>
          </a:p>
        </p:txBody>
      </p:sp>
    </p:spTree>
    <p:extLst>
      <p:ext uri="{BB962C8B-B14F-4D97-AF65-F5344CB8AC3E}">
        <p14:creationId xmlns:p14="http://schemas.microsoft.com/office/powerpoint/2010/main" val="2883853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876" y="205979"/>
            <a:ext cx="6414248" cy="857250"/>
          </a:xfrm>
        </p:spPr>
        <p:txBody>
          <a:bodyPr>
            <a:normAutofit/>
          </a:bodyPr>
          <a:lstStyle/>
          <a:p>
            <a:r>
              <a:rPr lang="en-US" sz="2800" dirty="0" smtClean="0"/>
              <a:t>Themes</a:t>
            </a:r>
            <a:endParaRPr lang="en-US" sz="2800" dirty="0"/>
          </a:p>
        </p:txBody>
      </p:sp>
      <p:sp>
        <p:nvSpPr>
          <p:cNvPr id="3" name="Content Placeholder 2"/>
          <p:cNvSpPr>
            <a:spLocks noGrp="1"/>
          </p:cNvSpPr>
          <p:nvPr>
            <p:ph idx="1"/>
          </p:nvPr>
        </p:nvSpPr>
        <p:spPr>
          <a:xfrm>
            <a:off x="457200" y="1200150"/>
            <a:ext cx="8229600" cy="3775261"/>
          </a:xfrm>
        </p:spPr>
        <p:txBody>
          <a:bodyPr>
            <a:normAutofit/>
          </a:bodyPr>
          <a:lstStyle/>
          <a:p>
            <a:r>
              <a:rPr lang="en-US" dirty="0" smtClean="0">
                <a:solidFill>
                  <a:schemeClr val="bg1"/>
                </a:solidFill>
              </a:rPr>
              <a:t>Being disconnected and isolated from society plays a big role in poor mental health</a:t>
            </a:r>
          </a:p>
          <a:p>
            <a:pPr lvl="1"/>
            <a:r>
              <a:rPr lang="en-US" dirty="0" smtClean="0">
                <a:solidFill>
                  <a:schemeClr val="bg1"/>
                </a:solidFill>
              </a:rPr>
              <a:t>i.e. homelessness</a:t>
            </a:r>
            <a:r>
              <a:rPr lang="en-US" dirty="0">
                <a:solidFill>
                  <a:schemeClr val="bg1"/>
                </a:solidFill>
              </a:rPr>
              <a:t>, students in dorms, seniors living on their own, </a:t>
            </a:r>
            <a:r>
              <a:rPr lang="en-US" dirty="0" smtClean="0">
                <a:solidFill>
                  <a:schemeClr val="bg1"/>
                </a:solidFill>
              </a:rPr>
              <a:t>etc.</a:t>
            </a:r>
          </a:p>
          <a:p>
            <a:pPr lvl="1"/>
            <a:r>
              <a:rPr lang="en-US" dirty="0">
                <a:solidFill>
                  <a:schemeClr val="bg1"/>
                </a:solidFill>
              </a:rPr>
              <a:t>R</a:t>
            </a:r>
            <a:r>
              <a:rPr lang="en-US" dirty="0" smtClean="0">
                <a:solidFill>
                  <a:schemeClr val="bg1"/>
                </a:solidFill>
              </a:rPr>
              <a:t>egular </a:t>
            </a:r>
            <a:r>
              <a:rPr lang="en-US" dirty="0">
                <a:solidFill>
                  <a:schemeClr val="bg1"/>
                </a:solidFill>
              </a:rPr>
              <a:t>social </a:t>
            </a:r>
            <a:r>
              <a:rPr lang="en-US" dirty="0" smtClean="0">
                <a:solidFill>
                  <a:schemeClr val="bg1"/>
                </a:solidFill>
              </a:rPr>
              <a:t>contact/bonds are needed</a:t>
            </a:r>
            <a:endParaRPr lang="en-US" dirty="0">
              <a:solidFill>
                <a:schemeClr val="bg1"/>
              </a:solidFill>
            </a:endParaRPr>
          </a:p>
          <a:p>
            <a:pPr lvl="0"/>
            <a:r>
              <a:rPr lang="en-US" dirty="0" smtClean="0">
                <a:solidFill>
                  <a:schemeClr val="bg1"/>
                </a:solidFill>
              </a:rPr>
              <a:t>R.O.O.F. assists about 50-60 youth</a:t>
            </a:r>
          </a:p>
          <a:p>
            <a:pPr lvl="1"/>
            <a:r>
              <a:rPr lang="en-US" dirty="0" smtClean="0">
                <a:solidFill>
                  <a:schemeClr val="bg1"/>
                </a:solidFill>
              </a:rPr>
              <a:t>Being </a:t>
            </a:r>
            <a:r>
              <a:rPr lang="en-US" dirty="0">
                <a:solidFill>
                  <a:schemeClr val="bg1"/>
                </a:solidFill>
              </a:rPr>
              <a:t>disconnected seems to start early</a:t>
            </a:r>
          </a:p>
          <a:p>
            <a:endParaRPr lang="en-US" dirty="0"/>
          </a:p>
          <a:p>
            <a:pPr lvl="0"/>
            <a:endParaRPr lang="en-US" dirty="0" smtClean="0"/>
          </a:p>
          <a:p>
            <a:pPr lvl="0"/>
            <a:endParaRPr lang="en-US" dirty="0"/>
          </a:p>
        </p:txBody>
      </p:sp>
    </p:spTree>
    <p:extLst>
      <p:ext uri="{BB962C8B-B14F-4D97-AF65-F5344CB8AC3E}">
        <p14:creationId xmlns:p14="http://schemas.microsoft.com/office/powerpoint/2010/main" val="4286482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00800" cy="857250"/>
          </a:xfrm>
        </p:spPr>
        <p:txBody>
          <a:bodyPr>
            <a:normAutofit/>
          </a:bodyPr>
          <a:lstStyle/>
          <a:p>
            <a:r>
              <a:rPr lang="en-US" sz="2800" dirty="0" smtClean="0"/>
              <a:t>Themes</a:t>
            </a:r>
            <a:endParaRPr lang="en-US" sz="2800" dirty="0"/>
          </a:p>
        </p:txBody>
      </p:sp>
      <p:sp>
        <p:nvSpPr>
          <p:cNvPr id="3" name="Content Placeholder 2"/>
          <p:cNvSpPr>
            <a:spLocks noGrp="1"/>
          </p:cNvSpPr>
          <p:nvPr>
            <p:ph idx="1"/>
          </p:nvPr>
        </p:nvSpPr>
        <p:spPr>
          <a:xfrm>
            <a:off x="457200" y="1200150"/>
            <a:ext cx="8229600" cy="3835773"/>
          </a:xfrm>
        </p:spPr>
        <p:txBody>
          <a:bodyPr>
            <a:normAutofit fontScale="70000" lnSpcReduction="20000"/>
          </a:bodyPr>
          <a:lstStyle/>
          <a:p>
            <a:r>
              <a:rPr lang="en-US" dirty="0" smtClean="0">
                <a:solidFill>
                  <a:schemeClr val="bg1"/>
                </a:solidFill>
              </a:rPr>
              <a:t>Seems </a:t>
            </a:r>
            <a:r>
              <a:rPr lang="en-US" dirty="0">
                <a:solidFill>
                  <a:schemeClr val="bg1"/>
                </a:solidFill>
              </a:rPr>
              <a:t>like we </a:t>
            </a:r>
            <a:r>
              <a:rPr lang="en-US" dirty="0" smtClean="0">
                <a:solidFill>
                  <a:schemeClr val="bg1"/>
                </a:solidFill>
              </a:rPr>
              <a:t>moved </a:t>
            </a:r>
            <a:r>
              <a:rPr lang="en-US" dirty="0">
                <a:solidFill>
                  <a:schemeClr val="bg1"/>
                </a:solidFill>
              </a:rPr>
              <a:t>away from </a:t>
            </a:r>
            <a:r>
              <a:rPr lang="en-US" dirty="0" smtClean="0">
                <a:solidFill>
                  <a:schemeClr val="bg1"/>
                </a:solidFill>
              </a:rPr>
              <a:t>institutions, but did not provide community supports, which has left </a:t>
            </a:r>
            <a:r>
              <a:rPr lang="en-US" dirty="0">
                <a:solidFill>
                  <a:schemeClr val="bg1"/>
                </a:solidFill>
              </a:rPr>
              <a:t>a </a:t>
            </a:r>
            <a:r>
              <a:rPr lang="en-US" dirty="0" smtClean="0">
                <a:solidFill>
                  <a:schemeClr val="bg1"/>
                </a:solidFill>
              </a:rPr>
              <a:t>gap</a:t>
            </a:r>
            <a:endParaRPr lang="en-US" dirty="0">
              <a:solidFill>
                <a:schemeClr val="bg1"/>
              </a:solidFill>
            </a:endParaRPr>
          </a:p>
          <a:p>
            <a:pPr lvl="0"/>
            <a:r>
              <a:rPr lang="en-US" dirty="0" smtClean="0">
                <a:solidFill>
                  <a:schemeClr val="bg1"/>
                </a:solidFill>
              </a:rPr>
              <a:t>Various </a:t>
            </a:r>
            <a:r>
              <a:rPr lang="en-US" dirty="0">
                <a:solidFill>
                  <a:schemeClr val="bg1"/>
                </a:solidFill>
              </a:rPr>
              <a:t>Ministries, </a:t>
            </a:r>
            <a:r>
              <a:rPr lang="en-US" dirty="0" smtClean="0">
                <a:solidFill>
                  <a:schemeClr val="bg1"/>
                </a:solidFill>
              </a:rPr>
              <a:t>various </a:t>
            </a:r>
            <a:r>
              <a:rPr lang="en-US" dirty="0">
                <a:solidFill>
                  <a:schemeClr val="bg1"/>
                </a:solidFill>
              </a:rPr>
              <a:t>sources of funding</a:t>
            </a:r>
          </a:p>
          <a:p>
            <a:pPr lvl="1"/>
            <a:r>
              <a:rPr lang="en-US" dirty="0">
                <a:solidFill>
                  <a:schemeClr val="bg1"/>
                </a:solidFill>
              </a:rPr>
              <a:t>Many </a:t>
            </a:r>
            <a:r>
              <a:rPr lang="en-US" dirty="0" smtClean="0">
                <a:solidFill>
                  <a:schemeClr val="bg1"/>
                </a:solidFill>
              </a:rPr>
              <a:t>“</a:t>
            </a:r>
            <a:r>
              <a:rPr lang="en-US" dirty="0">
                <a:solidFill>
                  <a:schemeClr val="bg1"/>
                </a:solidFill>
              </a:rPr>
              <a:t>pockets of funding”</a:t>
            </a:r>
          </a:p>
          <a:p>
            <a:pPr lvl="1"/>
            <a:r>
              <a:rPr lang="en-US" dirty="0">
                <a:solidFill>
                  <a:schemeClr val="bg1"/>
                </a:solidFill>
              </a:rPr>
              <a:t>C</a:t>
            </a:r>
            <a:r>
              <a:rPr lang="en-US" dirty="0" smtClean="0">
                <a:solidFill>
                  <a:schemeClr val="bg1"/>
                </a:solidFill>
              </a:rPr>
              <a:t>omplex </a:t>
            </a:r>
            <a:r>
              <a:rPr lang="en-US" dirty="0">
                <a:solidFill>
                  <a:schemeClr val="bg1"/>
                </a:solidFill>
              </a:rPr>
              <a:t>and very </a:t>
            </a:r>
            <a:r>
              <a:rPr lang="en-US" dirty="0" smtClean="0">
                <a:solidFill>
                  <a:schemeClr val="bg1"/>
                </a:solidFill>
              </a:rPr>
              <a:t>frustrating</a:t>
            </a:r>
          </a:p>
          <a:p>
            <a:pPr lvl="1"/>
            <a:r>
              <a:rPr lang="en-US" dirty="0" smtClean="0">
                <a:solidFill>
                  <a:schemeClr val="bg1"/>
                </a:solidFill>
              </a:rPr>
              <a:t>Ministries </a:t>
            </a:r>
            <a:r>
              <a:rPr lang="en-US" dirty="0">
                <a:solidFill>
                  <a:schemeClr val="bg1"/>
                </a:solidFill>
              </a:rPr>
              <a:t>don’t seem </a:t>
            </a:r>
            <a:r>
              <a:rPr lang="en-US" dirty="0" smtClean="0">
                <a:solidFill>
                  <a:schemeClr val="bg1"/>
                </a:solidFill>
              </a:rPr>
              <a:t>coordinated</a:t>
            </a:r>
            <a:endParaRPr lang="en-US" dirty="0">
              <a:solidFill>
                <a:schemeClr val="bg1"/>
              </a:solidFill>
            </a:endParaRPr>
          </a:p>
          <a:p>
            <a:pPr lvl="0"/>
            <a:r>
              <a:rPr lang="en-US" dirty="0" smtClean="0">
                <a:solidFill>
                  <a:schemeClr val="bg1"/>
                </a:solidFill>
              </a:rPr>
              <a:t>Funding sources </a:t>
            </a:r>
            <a:r>
              <a:rPr lang="en-US" dirty="0">
                <a:solidFill>
                  <a:schemeClr val="bg1"/>
                </a:solidFill>
              </a:rPr>
              <a:t>for mental health is the most complex of all </a:t>
            </a:r>
            <a:r>
              <a:rPr lang="en-US" dirty="0" smtClean="0">
                <a:solidFill>
                  <a:schemeClr val="bg1"/>
                </a:solidFill>
              </a:rPr>
              <a:t>healthcare funding</a:t>
            </a:r>
            <a:endParaRPr lang="en-US" dirty="0">
              <a:solidFill>
                <a:schemeClr val="bg1"/>
              </a:solidFill>
            </a:endParaRPr>
          </a:p>
          <a:p>
            <a:r>
              <a:rPr lang="en-US" dirty="0" smtClean="0">
                <a:solidFill>
                  <a:schemeClr val="bg1"/>
                </a:solidFill>
              </a:rPr>
              <a:t>Organizations piece </a:t>
            </a:r>
            <a:r>
              <a:rPr lang="en-US" dirty="0">
                <a:solidFill>
                  <a:schemeClr val="bg1"/>
                </a:solidFill>
              </a:rPr>
              <a:t>together various sources of funding to get </a:t>
            </a:r>
            <a:r>
              <a:rPr lang="en-US" dirty="0" smtClean="0">
                <a:solidFill>
                  <a:schemeClr val="bg1"/>
                </a:solidFill>
              </a:rPr>
              <a:t>by</a:t>
            </a:r>
          </a:p>
          <a:p>
            <a:r>
              <a:rPr lang="en-US" dirty="0">
                <a:solidFill>
                  <a:schemeClr val="bg1"/>
                </a:solidFill>
              </a:rPr>
              <a:t>A lot of little pieces come together, but not on a big scale to really move an issue significantly forward or make a significant and sustained impact</a:t>
            </a:r>
          </a:p>
          <a:p>
            <a:endParaRPr lang="en-US" dirty="0"/>
          </a:p>
          <a:p>
            <a:pPr lvl="0"/>
            <a:endParaRPr lang="en-US" dirty="0"/>
          </a:p>
        </p:txBody>
      </p:sp>
    </p:spTree>
    <p:extLst>
      <p:ext uri="{BB962C8B-B14F-4D97-AF65-F5344CB8AC3E}">
        <p14:creationId xmlns:p14="http://schemas.microsoft.com/office/powerpoint/2010/main" val="2768706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400800" cy="857250"/>
          </a:xfrm>
        </p:spPr>
        <p:txBody>
          <a:bodyPr>
            <a:noAutofit/>
          </a:bodyPr>
          <a:lstStyle/>
          <a:p>
            <a:r>
              <a:rPr lang="en-US" sz="2800" dirty="0"/>
              <a:t>April 3, 2018 – </a:t>
            </a:r>
            <a:r>
              <a:rPr lang="en-US" sz="2800" dirty="0" smtClean="0"/>
              <a:t>Discussion with various </a:t>
            </a:r>
            <a:r>
              <a:rPr lang="en-US" sz="2800" dirty="0"/>
              <a:t>local </a:t>
            </a:r>
            <a:r>
              <a:rPr lang="en-US" sz="2800" dirty="0" smtClean="0"/>
              <a:t>stakeholders</a:t>
            </a:r>
            <a:endParaRPr lang="en-US" sz="2800" dirty="0"/>
          </a:p>
        </p:txBody>
      </p:sp>
      <p:sp>
        <p:nvSpPr>
          <p:cNvPr id="3" name="Content Placeholder 2"/>
          <p:cNvSpPr>
            <a:spLocks noGrp="1"/>
          </p:cNvSpPr>
          <p:nvPr>
            <p:ph idx="1"/>
          </p:nvPr>
        </p:nvSpPr>
        <p:spPr/>
        <p:txBody>
          <a:bodyPr>
            <a:normAutofit fontScale="92500" lnSpcReduction="20000"/>
          </a:bodyPr>
          <a:lstStyle/>
          <a:p>
            <a:endParaRPr lang="en-US" dirty="0" smtClean="0">
              <a:solidFill>
                <a:schemeClr val="bg1"/>
              </a:solidFill>
            </a:endParaRPr>
          </a:p>
          <a:p>
            <a:r>
              <a:rPr lang="en-US" dirty="0" smtClean="0">
                <a:solidFill>
                  <a:schemeClr val="bg1"/>
                </a:solidFill>
              </a:rPr>
              <a:t>Waterloo </a:t>
            </a:r>
            <a:r>
              <a:rPr lang="en-US" dirty="0">
                <a:solidFill>
                  <a:schemeClr val="bg1"/>
                </a:solidFill>
              </a:rPr>
              <a:t>Wellington Local Health Integration </a:t>
            </a:r>
            <a:r>
              <a:rPr lang="en-US" dirty="0" smtClean="0">
                <a:solidFill>
                  <a:schemeClr val="bg1"/>
                </a:solidFill>
              </a:rPr>
              <a:t>Network</a:t>
            </a:r>
          </a:p>
          <a:p>
            <a:r>
              <a:rPr lang="en-US" dirty="0" smtClean="0">
                <a:solidFill>
                  <a:schemeClr val="bg1"/>
                </a:solidFill>
              </a:rPr>
              <a:t>Grand </a:t>
            </a:r>
            <a:r>
              <a:rPr lang="en-US" dirty="0">
                <a:solidFill>
                  <a:schemeClr val="bg1"/>
                </a:solidFill>
              </a:rPr>
              <a:t>River </a:t>
            </a:r>
            <a:r>
              <a:rPr lang="en-US" dirty="0" smtClean="0">
                <a:solidFill>
                  <a:schemeClr val="bg1"/>
                </a:solidFill>
              </a:rPr>
              <a:t>Hospital</a:t>
            </a:r>
          </a:p>
          <a:p>
            <a:r>
              <a:rPr lang="en-US" dirty="0" smtClean="0">
                <a:solidFill>
                  <a:schemeClr val="bg1"/>
                </a:solidFill>
              </a:rPr>
              <a:t>Waterloo </a:t>
            </a:r>
            <a:r>
              <a:rPr lang="en-US" dirty="0">
                <a:solidFill>
                  <a:schemeClr val="bg1"/>
                </a:solidFill>
              </a:rPr>
              <a:t>Regional Police </a:t>
            </a:r>
            <a:r>
              <a:rPr lang="en-US" dirty="0" smtClean="0">
                <a:solidFill>
                  <a:schemeClr val="bg1"/>
                </a:solidFill>
              </a:rPr>
              <a:t>Service</a:t>
            </a:r>
          </a:p>
          <a:p>
            <a:r>
              <a:rPr lang="en-US" dirty="0" smtClean="0">
                <a:solidFill>
                  <a:schemeClr val="bg1"/>
                </a:solidFill>
              </a:rPr>
              <a:t>Region </a:t>
            </a:r>
            <a:r>
              <a:rPr lang="en-US" dirty="0">
                <a:solidFill>
                  <a:schemeClr val="bg1"/>
                </a:solidFill>
              </a:rPr>
              <a:t>of Waterloo – Housing and Public Health </a:t>
            </a:r>
            <a:endParaRPr lang="en-US" dirty="0" smtClean="0">
              <a:solidFill>
                <a:schemeClr val="bg1"/>
              </a:solidFill>
            </a:endParaRPr>
          </a:p>
          <a:p>
            <a:r>
              <a:rPr lang="en-US" dirty="0" smtClean="0">
                <a:solidFill>
                  <a:schemeClr val="bg1"/>
                </a:solidFill>
              </a:rPr>
              <a:t>3</a:t>
            </a:r>
            <a:r>
              <a:rPr lang="en-US" baseline="30000" dirty="0" smtClean="0">
                <a:solidFill>
                  <a:schemeClr val="bg1"/>
                </a:solidFill>
              </a:rPr>
              <a:t>rd</a:t>
            </a:r>
            <a:r>
              <a:rPr lang="en-US" dirty="0" smtClean="0">
                <a:solidFill>
                  <a:schemeClr val="bg1"/>
                </a:solidFill>
              </a:rPr>
              <a:t> </a:t>
            </a:r>
            <a:r>
              <a:rPr lang="en-US" dirty="0">
                <a:solidFill>
                  <a:schemeClr val="bg1"/>
                </a:solidFill>
              </a:rPr>
              <a:t>party / Not-For-Profit service providers</a:t>
            </a:r>
          </a:p>
        </p:txBody>
      </p:sp>
    </p:spTree>
    <p:extLst>
      <p:ext uri="{BB962C8B-B14F-4D97-AF65-F5344CB8AC3E}">
        <p14:creationId xmlns:p14="http://schemas.microsoft.com/office/powerpoint/2010/main" val="3875063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14247" cy="857250"/>
          </a:xfrm>
        </p:spPr>
        <p:txBody>
          <a:bodyPr>
            <a:normAutofit/>
          </a:bodyPr>
          <a:lstStyle/>
          <a:p>
            <a:r>
              <a:rPr lang="en-US" sz="2800" dirty="0" smtClean="0"/>
              <a:t>Recommendations</a:t>
            </a:r>
            <a:endParaRPr lang="en-US" sz="2800" dirty="0"/>
          </a:p>
        </p:txBody>
      </p:sp>
      <p:sp>
        <p:nvSpPr>
          <p:cNvPr id="3" name="Content Placeholder 2"/>
          <p:cNvSpPr>
            <a:spLocks noGrp="1"/>
          </p:cNvSpPr>
          <p:nvPr>
            <p:ph idx="1"/>
          </p:nvPr>
        </p:nvSpPr>
        <p:spPr>
          <a:xfrm>
            <a:off x="457200" y="1200150"/>
            <a:ext cx="8229600" cy="3775261"/>
          </a:xfrm>
        </p:spPr>
        <p:txBody>
          <a:bodyPr>
            <a:normAutofit fontScale="85000" lnSpcReduction="20000"/>
          </a:bodyPr>
          <a:lstStyle/>
          <a:p>
            <a:pPr lvl="0"/>
            <a:r>
              <a:rPr lang="en-US" dirty="0" smtClean="0">
                <a:solidFill>
                  <a:schemeClr val="bg1"/>
                </a:solidFill>
              </a:rPr>
              <a:t>Appreciate the recent $2.1 billion investment in mental </a:t>
            </a:r>
            <a:r>
              <a:rPr lang="en-US" dirty="0" smtClean="0">
                <a:solidFill>
                  <a:schemeClr val="bg1"/>
                </a:solidFill>
              </a:rPr>
              <a:t>health</a:t>
            </a:r>
          </a:p>
          <a:p>
            <a:r>
              <a:rPr lang="en-US" dirty="0" smtClean="0">
                <a:solidFill>
                  <a:schemeClr val="bg1"/>
                </a:solidFill>
              </a:rPr>
              <a:t>Almost </a:t>
            </a:r>
            <a:r>
              <a:rPr lang="en-US" dirty="0">
                <a:solidFill>
                  <a:schemeClr val="bg1"/>
                </a:solidFill>
              </a:rPr>
              <a:t>need to create a </a:t>
            </a:r>
            <a:r>
              <a:rPr lang="en-US" dirty="0" smtClean="0">
                <a:solidFill>
                  <a:schemeClr val="bg1"/>
                </a:solidFill>
              </a:rPr>
              <a:t>new Ministry of Mental Health</a:t>
            </a:r>
          </a:p>
          <a:p>
            <a:pPr lvl="1"/>
            <a:r>
              <a:rPr lang="en-US" dirty="0" smtClean="0">
                <a:solidFill>
                  <a:schemeClr val="bg1"/>
                </a:solidFill>
              </a:rPr>
              <a:t>Coordinate </a:t>
            </a:r>
            <a:r>
              <a:rPr lang="en-US" dirty="0" smtClean="0">
                <a:solidFill>
                  <a:schemeClr val="bg1"/>
                </a:solidFill>
              </a:rPr>
              <a:t>funding, resources, support, etc.</a:t>
            </a:r>
            <a:endParaRPr lang="en-US" dirty="0" smtClean="0">
              <a:solidFill>
                <a:schemeClr val="bg1"/>
              </a:solidFill>
            </a:endParaRPr>
          </a:p>
          <a:p>
            <a:pPr lvl="1"/>
            <a:r>
              <a:rPr lang="en-US" dirty="0" smtClean="0">
                <a:solidFill>
                  <a:schemeClr val="bg1"/>
                </a:solidFill>
              </a:rPr>
              <a:t>Liaise and coordinate with all stakeholders:  WWLHIN, hospitals, justice system, jails, Not-For-Profit organizations, Social and Affordable housing, post-secondary institutions, Seniors, </a:t>
            </a:r>
            <a:r>
              <a:rPr lang="en-US" dirty="0" smtClean="0">
                <a:solidFill>
                  <a:schemeClr val="bg1"/>
                </a:solidFill>
              </a:rPr>
              <a:t>etc.</a:t>
            </a:r>
          </a:p>
          <a:p>
            <a:r>
              <a:rPr lang="en-US" dirty="0" smtClean="0">
                <a:solidFill>
                  <a:schemeClr val="bg1"/>
                </a:solidFill>
              </a:rPr>
              <a:t>A </a:t>
            </a:r>
            <a:r>
              <a:rPr lang="en-US" dirty="0">
                <a:solidFill>
                  <a:schemeClr val="bg1"/>
                </a:solidFill>
              </a:rPr>
              <a:t>centralized structure that is sustainable, well-funded, and coordinated</a:t>
            </a:r>
          </a:p>
          <a:p>
            <a:pPr marL="0" lvl="0" indent="0">
              <a:buNone/>
            </a:pPr>
            <a:endParaRPr lang="en-US" dirty="0" smtClean="0"/>
          </a:p>
          <a:p>
            <a:pPr lvl="0"/>
            <a:endParaRPr lang="en-US" dirty="0"/>
          </a:p>
        </p:txBody>
      </p:sp>
    </p:spTree>
    <p:extLst>
      <p:ext uri="{BB962C8B-B14F-4D97-AF65-F5344CB8AC3E}">
        <p14:creationId xmlns:p14="http://schemas.microsoft.com/office/powerpoint/2010/main" val="1985199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394076" cy="857250"/>
          </a:xfrm>
        </p:spPr>
        <p:txBody>
          <a:bodyPr>
            <a:normAutofit/>
          </a:bodyPr>
          <a:lstStyle/>
          <a:p>
            <a:r>
              <a:rPr lang="en-US" sz="2800" dirty="0" smtClean="0"/>
              <a:t>Recommendations</a:t>
            </a:r>
            <a:endParaRPr lang="en-US" sz="2800" dirty="0"/>
          </a:p>
        </p:txBody>
      </p:sp>
      <p:sp>
        <p:nvSpPr>
          <p:cNvPr id="3" name="Content Placeholder 2"/>
          <p:cNvSpPr>
            <a:spLocks noGrp="1"/>
          </p:cNvSpPr>
          <p:nvPr>
            <p:ph idx="1"/>
          </p:nvPr>
        </p:nvSpPr>
        <p:spPr>
          <a:xfrm>
            <a:off x="457200" y="1200150"/>
            <a:ext cx="8229600" cy="3802155"/>
          </a:xfrm>
        </p:spPr>
        <p:txBody>
          <a:bodyPr>
            <a:normAutofit fontScale="92500" lnSpcReduction="10000"/>
          </a:bodyPr>
          <a:lstStyle/>
          <a:p>
            <a:pPr lvl="0"/>
            <a:r>
              <a:rPr lang="en-US" dirty="0" smtClean="0">
                <a:solidFill>
                  <a:schemeClr val="bg1"/>
                </a:solidFill>
              </a:rPr>
              <a:t>Crisis management gets some funding</a:t>
            </a:r>
          </a:p>
          <a:p>
            <a:pPr lvl="0"/>
            <a:r>
              <a:rPr lang="en-US" dirty="0" smtClean="0">
                <a:solidFill>
                  <a:schemeClr val="bg1"/>
                </a:solidFill>
              </a:rPr>
              <a:t>More Public Education and Prevention funding could </a:t>
            </a:r>
            <a:r>
              <a:rPr lang="en-US" dirty="0">
                <a:solidFill>
                  <a:schemeClr val="bg1"/>
                </a:solidFill>
              </a:rPr>
              <a:t>create better outcomes for people </a:t>
            </a:r>
            <a:r>
              <a:rPr lang="en-US" dirty="0" smtClean="0">
                <a:solidFill>
                  <a:schemeClr val="bg1"/>
                </a:solidFill>
              </a:rPr>
              <a:t>and reduce overall costs to the system</a:t>
            </a:r>
            <a:endParaRPr lang="en-US" dirty="0">
              <a:solidFill>
                <a:schemeClr val="bg1"/>
              </a:solidFill>
            </a:endParaRPr>
          </a:p>
          <a:p>
            <a:pPr lvl="0"/>
            <a:r>
              <a:rPr lang="en-US" dirty="0" smtClean="0">
                <a:solidFill>
                  <a:schemeClr val="bg1"/>
                </a:solidFill>
              </a:rPr>
              <a:t>Need </a:t>
            </a:r>
            <a:r>
              <a:rPr lang="en-US" dirty="0">
                <a:solidFill>
                  <a:schemeClr val="bg1"/>
                </a:solidFill>
              </a:rPr>
              <a:t>to get private sector more involved</a:t>
            </a:r>
          </a:p>
          <a:p>
            <a:pPr lvl="0"/>
            <a:r>
              <a:rPr lang="en-US" dirty="0">
                <a:solidFill>
                  <a:schemeClr val="bg1"/>
                </a:solidFill>
              </a:rPr>
              <a:t>Parenting has been ignored in mental health</a:t>
            </a:r>
          </a:p>
          <a:p>
            <a:pPr lvl="1"/>
            <a:r>
              <a:rPr lang="en-US" dirty="0">
                <a:solidFill>
                  <a:schemeClr val="bg1"/>
                </a:solidFill>
              </a:rPr>
              <a:t>Need good parenting program/education</a:t>
            </a:r>
          </a:p>
          <a:p>
            <a:pPr lvl="1"/>
            <a:r>
              <a:rPr lang="en-US" dirty="0">
                <a:solidFill>
                  <a:schemeClr val="bg1"/>
                </a:solidFill>
              </a:rPr>
              <a:t>Parenting programs </a:t>
            </a:r>
            <a:r>
              <a:rPr lang="en-US" dirty="0" smtClean="0">
                <a:solidFill>
                  <a:schemeClr val="bg1"/>
                </a:solidFill>
              </a:rPr>
              <a:t>need funding support</a:t>
            </a:r>
            <a:endParaRPr lang="en-US" dirty="0">
              <a:solidFill>
                <a:schemeClr val="bg1"/>
              </a:solidFill>
            </a:endParaRPr>
          </a:p>
          <a:p>
            <a:pPr lvl="0"/>
            <a:endParaRPr lang="en-US" dirty="0"/>
          </a:p>
        </p:txBody>
      </p:sp>
    </p:spTree>
    <p:extLst>
      <p:ext uri="{BB962C8B-B14F-4D97-AF65-F5344CB8AC3E}">
        <p14:creationId xmlns:p14="http://schemas.microsoft.com/office/powerpoint/2010/main" val="3133812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07524" cy="857250"/>
          </a:xfrm>
        </p:spPr>
        <p:txBody>
          <a:bodyPr>
            <a:normAutofit/>
          </a:bodyPr>
          <a:lstStyle/>
          <a:p>
            <a:r>
              <a:rPr lang="en-US" sz="2800" dirty="0" smtClean="0"/>
              <a:t>Recommendations</a:t>
            </a:r>
            <a:endParaRPr lang="en-US" sz="2800" dirty="0"/>
          </a:p>
        </p:txBody>
      </p:sp>
      <p:sp>
        <p:nvSpPr>
          <p:cNvPr id="3" name="Content Placeholder 2"/>
          <p:cNvSpPr>
            <a:spLocks noGrp="1"/>
          </p:cNvSpPr>
          <p:nvPr>
            <p:ph idx="1"/>
          </p:nvPr>
        </p:nvSpPr>
        <p:spPr>
          <a:xfrm>
            <a:off x="457200" y="1200150"/>
            <a:ext cx="8229600" cy="3795431"/>
          </a:xfrm>
        </p:spPr>
        <p:txBody>
          <a:bodyPr>
            <a:normAutofit fontScale="92500" lnSpcReduction="20000"/>
          </a:bodyPr>
          <a:lstStyle/>
          <a:p>
            <a:pPr lvl="0"/>
            <a:r>
              <a:rPr lang="en-US" dirty="0">
                <a:solidFill>
                  <a:schemeClr val="bg1"/>
                </a:solidFill>
              </a:rPr>
              <a:t>Innovation/recommendation</a:t>
            </a:r>
          </a:p>
          <a:p>
            <a:pPr lvl="1"/>
            <a:r>
              <a:rPr lang="en-US" dirty="0" smtClean="0">
                <a:solidFill>
                  <a:schemeClr val="bg1"/>
                </a:solidFill>
              </a:rPr>
              <a:t>Need </a:t>
            </a:r>
            <a:r>
              <a:rPr lang="en-US" dirty="0">
                <a:solidFill>
                  <a:schemeClr val="bg1"/>
                </a:solidFill>
              </a:rPr>
              <a:t>to bring health care to where people are located</a:t>
            </a:r>
          </a:p>
          <a:p>
            <a:pPr lvl="1"/>
            <a:r>
              <a:rPr lang="en-US" dirty="0" smtClean="0">
                <a:solidFill>
                  <a:schemeClr val="bg1"/>
                </a:solidFill>
              </a:rPr>
              <a:t>Not </a:t>
            </a:r>
            <a:r>
              <a:rPr lang="en-US" dirty="0">
                <a:solidFill>
                  <a:schemeClr val="bg1"/>
                </a:solidFill>
              </a:rPr>
              <a:t>just to set-up in hospital</a:t>
            </a:r>
          </a:p>
          <a:p>
            <a:pPr lvl="1"/>
            <a:r>
              <a:rPr lang="en-US" dirty="0" smtClean="0">
                <a:solidFill>
                  <a:schemeClr val="bg1"/>
                </a:solidFill>
              </a:rPr>
              <a:t>Bring mental health services to </a:t>
            </a:r>
            <a:r>
              <a:rPr lang="en-US" dirty="0">
                <a:solidFill>
                  <a:schemeClr val="bg1"/>
                </a:solidFill>
              </a:rPr>
              <a:t>shelters, universities and colleges, homecare, </a:t>
            </a:r>
            <a:r>
              <a:rPr lang="en-US" dirty="0" smtClean="0">
                <a:solidFill>
                  <a:schemeClr val="bg1"/>
                </a:solidFill>
              </a:rPr>
              <a:t>etc.</a:t>
            </a:r>
            <a:endParaRPr lang="en-US" dirty="0">
              <a:solidFill>
                <a:schemeClr val="bg1"/>
              </a:solidFill>
            </a:endParaRPr>
          </a:p>
          <a:p>
            <a:pPr lvl="0"/>
            <a:r>
              <a:rPr lang="en-US" dirty="0" smtClean="0">
                <a:solidFill>
                  <a:schemeClr val="bg1"/>
                </a:solidFill>
              </a:rPr>
              <a:t>Community-building </a:t>
            </a:r>
            <a:r>
              <a:rPr lang="en-US" dirty="0">
                <a:solidFill>
                  <a:schemeClr val="bg1"/>
                </a:solidFill>
              </a:rPr>
              <a:t>is needed</a:t>
            </a:r>
          </a:p>
          <a:p>
            <a:pPr lvl="1"/>
            <a:r>
              <a:rPr lang="en-US" dirty="0">
                <a:solidFill>
                  <a:schemeClr val="bg1"/>
                </a:solidFill>
              </a:rPr>
              <a:t>P</a:t>
            </a:r>
            <a:r>
              <a:rPr lang="en-US" dirty="0" smtClean="0">
                <a:solidFill>
                  <a:schemeClr val="bg1"/>
                </a:solidFill>
              </a:rPr>
              <a:t>eople </a:t>
            </a:r>
            <a:r>
              <a:rPr lang="en-US" dirty="0">
                <a:solidFill>
                  <a:schemeClr val="bg1"/>
                </a:solidFill>
              </a:rPr>
              <a:t>are left out</a:t>
            </a:r>
          </a:p>
          <a:p>
            <a:pPr lvl="1"/>
            <a:r>
              <a:rPr lang="en-US" dirty="0">
                <a:solidFill>
                  <a:schemeClr val="bg1"/>
                </a:solidFill>
              </a:rPr>
              <a:t>P</a:t>
            </a:r>
            <a:r>
              <a:rPr lang="en-US" dirty="0" smtClean="0">
                <a:solidFill>
                  <a:schemeClr val="bg1"/>
                </a:solidFill>
              </a:rPr>
              <a:t>eople </a:t>
            </a:r>
            <a:r>
              <a:rPr lang="en-US" dirty="0">
                <a:solidFill>
                  <a:schemeClr val="bg1"/>
                </a:solidFill>
              </a:rPr>
              <a:t>need things like social bonding</a:t>
            </a:r>
          </a:p>
          <a:p>
            <a:pPr lvl="1"/>
            <a:r>
              <a:rPr lang="en-US" dirty="0">
                <a:solidFill>
                  <a:schemeClr val="bg1"/>
                </a:solidFill>
              </a:rPr>
              <a:t>T</a:t>
            </a:r>
            <a:r>
              <a:rPr lang="en-US" smtClean="0">
                <a:solidFill>
                  <a:schemeClr val="bg1"/>
                </a:solidFill>
              </a:rPr>
              <a:t>he </a:t>
            </a:r>
            <a:r>
              <a:rPr lang="en-US" dirty="0">
                <a:solidFill>
                  <a:schemeClr val="bg1"/>
                </a:solidFill>
              </a:rPr>
              <a:t>need for community is universal</a:t>
            </a:r>
          </a:p>
          <a:p>
            <a:pPr lvl="0"/>
            <a:endParaRPr lang="en-US" dirty="0" smtClean="0">
              <a:solidFill>
                <a:schemeClr val="bg1"/>
              </a:solidFill>
            </a:endParaRPr>
          </a:p>
          <a:p>
            <a:pPr lvl="0"/>
            <a:endParaRPr lang="en-US" dirty="0"/>
          </a:p>
        </p:txBody>
      </p:sp>
    </p:spTree>
    <p:extLst>
      <p:ext uri="{BB962C8B-B14F-4D97-AF65-F5344CB8AC3E}">
        <p14:creationId xmlns:p14="http://schemas.microsoft.com/office/powerpoint/2010/main" val="1825329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394076" cy="857250"/>
          </a:xfrm>
        </p:spPr>
        <p:txBody>
          <a:bodyPr>
            <a:noAutofit/>
          </a:bodyPr>
          <a:lstStyle/>
          <a:p>
            <a:r>
              <a:rPr lang="en-US" sz="2800" dirty="0" smtClean="0"/>
              <a:t>Waterloo Wellington Local Health Integration Network (WWLHIN)</a:t>
            </a:r>
            <a:endParaRPr lang="en-US" sz="2800" dirty="0"/>
          </a:p>
        </p:txBody>
      </p:sp>
      <p:sp>
        <p:nvSpPr>
          <p:cNvPr id="3" name="Content Placeholder 2"/>
          <p:cNvSpPr>
            <a:spLocks noGrp="1"/>
          </p:cNvSpPr>
          <p:nvPr>
            <p:ph idx="1"/>
          </p:nvPr>
        </p:nvSpPr>
        <p:spPr>
          <a:xfrm>
            <a:off x="457200" y="1200150"/>
            <a:ext cx="8229600" cy="4198843"/>
          </a:xfrm>
        </p:spPr>
        <p:txBody>
          <a:bodyPr>
            <a:normAutofit fontScale="77500" lnSpcReduction="20000"/>
          </a:bodyPr>
          <a:lstStyle/>
          <a:p>
            <a:r>
              <a:rPr lang="en-CA" dirty="0" smtClean="0">
                <a:solidFill>
                  <a:schemeClr val="bg1"/>
                </a:solidFill>
              </a:rPr>
              <a:t>23</a:t>
            </a:r>
            <a:r>
              <a:rPr lang="en-CA" dirty="0">
                <a:solidFill>
                  <a:schemeClr val="bg1"/>
                </a:solidFill>
              </a:rPr>
              <a:t>% of residents with </a:t>
            </a:r>
            <a:r>
              <a:rPr lang="en-CA" dirty="0" smtClean="0">
                <a:solidFill>
                  <a:schemeClr val="bg1"/>
                </a:solidFill>
              </a:rPr>
              <a:t>4+ </a:t>
            </a:r>
            <a:r>
              <a:rPr lang="en-CA" dirty="0">
                <a:solidFill>
                  <a:schemeClr val="bg1"/>
                </a:solidFill>
              </a:rPr>
              <a:t>chronic conditions have mental health as one of their </a:t>
            </a:r>
            <a:r>
              <a:rPr lang="en-CA" dirty="0" smtClean="0">
                <a:solidFill>
                  <a:schemeClr val="bg1"/>
                </a:solidFill>
              </a:rPr>
              <a:t>diagnosis</a:t>
            </a:r>
          </a:p>
          <a:p>
            <a:pPr marL="0" indent="0">
              <a:buNone/>
            </a:pPr>
            <a:endParaRPr lang="en-CA" dirty="0" smtClean="0">
              <a:solidFill>
                <a:schemeClr val="bg1"/>
              </a:solidFill>
            </a:endParaRPr>
          </a:p>
          <a:p>
            <a:r>
              <a:rPr lang="en-US" dirty="0" smtClean="0">
                <a:solidFill>
                  <a:schemeClr val="bg1"/>
                </a:solidFill>
              </a:rPr>
              <a:t>When </a:t>
            </a:r>
            <a:r>
              <a:rPr lang="en-US" dirty="0">
                <a:solidFill>
                  <a:schemeClr val="bg1"/>
                </a:solidFill>
              </a:rPr>
              <a:t>people can’t get timely care in the community, they cycle in and out of hospital more often, as shown through </a:t>
            </a:r>
            <a:r>
              <a:rPr lang="en-US" dirty="0" smtClean="0">
                <a:solidFill>
                  <a:schemeClr val="bg1"/>
                </a:solidFill>
              </a:rPr>
              <a:t>repeat </a:t>
            </a:r>
            <a:r>
              <a:rPr lang="en-US" dirty="0">
                <a:solidFill>
                  <a:schemeClr val="bg1"/>
                </a:solidFill>
              </a:rPr>
              <a:t>visits to the Emergency Department (within 30 days</a:t>
            </a:r>
            <a:r>
              <a:rPr lang="en-US" dirty="0" smtClean="0">
                <a:solidFill>
                  <a:schemeClr val="bg1"/>
                </a:solidFill>
              </a:rPr>
              <a:t>)</a:t>
            </a:r>
          </a:p>
          <a:p>
            <a:pPr marL="0" indent="0">
              <a:buNone/>
            </a:pPr>
            <a:endParaRPr lang="en-US" dirty="0">
              <a:solidFill>
                <a:schemeClr val="bg1"/>
              </a:solidFill>
            </a:endParaRPr>
          </a:p>
          <a:p>
            <a:pPr lvl="1"/>
            <a:r>
              <a:rPr lang="en-US" dirty="0">
                <a:solidFill>
                  <a:schemeClr val="bg1"/>
                </a:solidFill>
              </a:rPr>
              <a:t>For Mental Health Conditions:  13.5% for St. Mary’s General Hospital and 16.9% for Grand River Hospital</a:t>
            </a:r>
          </a:p>
          <a:p>
            <a:pPr lvl="1"/>
            <a:r>
              <a:rPr lang="en-US" dirty="0">
                <a:solidFill>
                  <a:schemeClr val="bg1"/>
                </a:solidFill>
              </a:rPr>
              <a:t>For Substance Abuse Conditions: 25.5% for St. Mary’s General Hospital and 28.4% for Grand River Hospital</a:t>
            </a:r>
          </a:p>
          <a:p>
            <a:endParaRPr lang="en-US" dirty="0"/>
          </a:p>
        </p:txBody>
      </p:sp>
    </p:spTree>
    <p:extLst>
      <p:ext uri="{BB962C8B-B14F-4D97-AF65-F5344CB8AC3E}">
        <p14:creationId xmlns:p14="http://schemas.microsoft.com/office/powerpoint/2010/main" val="2796235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400800" cy="857250"/>
          </a:xfrm>
        </p:spPr>
        <p:txBody>
          <a:bodyPr>
            <a:noAutofit/>
          </a:bodyPr>
          <a:lstStyle/>
          <a:p>
            <a:r>
              <a:rPr lang="en-US" sz="2800" dirty="0" smtClean="0"/>
              <a:t>Waterloo Wellington Local Health Integration Network (WWLHIN)</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solidFill>
                <a:schemeClr val="bg1"/>
              </a:solidFill>
            </a:endParaRPr>
          </a:p>
          <a:p>
            <a:r>
              <a:rPr lang="en-US" dirty="0" smtClean="0">
                <a:solidFill>
                  <a:schemeClr val="bg1"/>
                </a:solidFill>
              </a:rPr>
              <a:t>Waterloo-Wellington </a:t>
            </a:r>
            <a:r>
              <a:rPr lang="en-US" dirty="0" smtClean="0">
                <a:solidFill>
                  <a:schemeClr val="bg1"/>
                </a:solidFill>
              </a:rPr>
              <a:t>has approximately 20,000 residents who identify as </a:t>
            </a:r>
            <a:r>
              <a:rPr lang="en-US" dirty="0" smtClean="0">
                <a:solidFill>
                  <a:schemeClr val="bg1"/>
                </a:solidFill>
              </a:rPr>
              <a:t>Indigenous</a:t>
            </a:r>
            <a:endParaRPr lang="en-US" dirty="0">
              <a:solidFill>
                <a:schemeClr val="bg1"/>
              </a:solidFill>
            </a:endParaRPr>
          </a:p>
          <a:p>
            <a:r>
              <a:rPr lang="en-US" dirty="0" smtClean="0">
                <a:solidFill>
                  <a:schemeClr val="bg1"/>
                </a:solidFill>
              </a:rPr>
              <a:t>15</a:t>
            </a:r>
            <a:r>
              <a:rPr lang="en-US" dirty="0">
                <a:solidFill>
                  <a:schemeClr val="bg1"/>
                </a:solidFill>
              </a:rPr>
              <a:t>% of the homeless population in Waterloo Region are Indigenous people</a:t>
            </a:r>
          </a:p>
          <a:p>
            <a:r>
              <a:rPr lang="en-US" dirty="0" smtClean="0">
                <a:solidFill>
                  <a:schemeClr val="bg1"/>
                </a:solidFill>
              </a:rPr>
              <a:t>Waterloo-Wellington does </a:t>
            </a:r>
            <a:r>
              <a:rPr lang="en-US" dirty="0">
                <a:solidFill>
                  <a:schemeClr val="bg1"/>
                </a:solidFill>
              </a:rPr>
              <a:t>not have an </a:t>
            </a:r>
            <a:r>
              <a:rPr lang="en-CA" dirty="0">
                <a:solidFill>
                  <a:schemeClr val="bg1"/>
                </a:solidFill>
              </a:rPr>
              <a:t>Aboriginal Health Access Centre or Aboriginal Community Health </a:t>
            </a:r>
            <a:r>
              <a:rPr lang="en-CA" dirty="0" smtClean="0">
                <a:solidFill>
                  <a:schemeClr val="bg1"/>
                </a:solidFill>
              </a:rPr>
              <a:t>Centre, and receives no funding specifically for Indigenous health care</a:t>
            </a:r>
          </a:p>
          <a:p>
            <a:r>
              <a:rPr lang="en-US" dirty="0">
                <a:solidFill>
                  <a:schemeClr val="bg1"/>
                </a:solidFill>
              </a:rPr>
              <a:t>W</a:t>
            </a:r>
            <a:r>
              <a:rPr lang="en-US" dirty="0" smtClean="0">
                <a:solidFill>
                  <a:schemeClr val="bg1"/>
                </a:solidFill>
              </a:rPr>
              <a:t>ould funding skip </a:t>
            </a:r>
            <a:r>
              <a:rPr lang="en-US" dirty="0">
                <a:solidFill>
                  <a:schemeClr val="bg1"/>
                </a:solidFill>
              </a:rPr>
              <a:t>a 20,000 person Indigenous </a:t>
            </a:r>
            <a:r>
              <a:rPr lang="en-US" dirty="0" smtClean="0">
                <a:solidFill>
                  <a:schemeClr val="bg1"/>
                </a:solidFill>
              </a:rPr>
              <a:t>reserve?</a:t>
            </a:r>
            <a:endParaRPr lang="en-US" dirty="0">
              <a:solidFill>
                <a:schemeClr val="bg1"/>
              </a:solidFill>
            </a:endParaRPr>
          </a:p>
        </p:txBody>
      </p:sp>
    </p:spTree>
    <p:extLst>
      <p:ext uri="{BB962C8B-B14F-4D97-AF65-F5344CB8AC3E}">
        <p14:creationId xmlns:p14="http://schemas.microsoft.com/office/powerpoint/2010/main" val="1816648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20971" cy="857250"/>
          </a:xfrm>
        </p:spPr>
        <p:txBody>
          <a:bodyPr>
            <a:noAutofit/>
          </a:bodyPr>
          <a:lstStyle/>
          <a:p>
            <a:r>
              <a:rPr lang="en-US" sz="2800" dirty="0" smtClean="0"/>
              <a:t>Grand River Hospital – Mental Health Emergency Department Visits</a:t>
            </a:r>
            <a:endParaRPr lang="en-US" sz="2800" dirty="0"/>
          </a:p>
        </p:txBody>
      </p:sp>
      <p:sp>
        <p:nvSpPr>
          <p:cNvPr id="4" name="TextBox 3"/>
          <p:cNvSpPr txBox="1"/>
          <p:nvPr/>
        </p:nvSpPr>
        <p:spPr>
          <a:xfrm>
            <a:off x="359003" y="3895859"/>
            <a:ext cx="8424405" cy="923330"/>
          </a:xfrm>
          <a:prstGeom prst="rect">
            <a:avLst/>
          </a:prstGeom>
          <a:noFill/>
        </p:spPr>
        <p:txBody>
          <a:bodyPr wrap="square" rtlCol="0">
            <a:spAutoFit/>
          </a:bodyPr>
          <a:lstStyle/>
          <a:p>
            <a:r>
              <a:rPr lang="en-US" dirty="0">
                <a:solidFill>
                  <a:schemeClr val="bg1"/>
                </a:solidFill>
              </a:rPr>
              <a:t>Mental Health Related – Includes F* diagnoses as well as those typically associated with Mental Health and Addictions patients (intentional self harm, suicidal ideation, etc</a:t>
            </a:r>
            <a:r>
              <a:rPr lang="en-US" dirty="0" smtClean="0">
                <a:solidFill>
                  <a:schemeClr val="bg1"/>
                </a:solidFill>
              </a:rPr>
              <a:t>.)</a:t>
            </a:r>
          </a:p>
          <a:p>
            <a:r>
              <a:rPr lang="en-US" dirty="0" smtClean="0">
                <a:solidFill>
                  <a:schemeClr val="bg1"/>
                </a:solidFill>
              </a:rPr>
              <a:t>Source: </a:t>
            </a:r>
            <a:r>
              <a:rPr lang="en-US" dirty="0">
                <a:solidFill>
                  <a:schemeClr val="bg1"/>
                </a:solidFill>
              </a:rPr>
              <a:t>Winrecs</a:t>
            </a:r>
            <a:r>
              <a:rPr lang="en-US" dirty="0">
                <a:solidFill>
                  <a:schemeClr val="bg1"/>
                </a:solidFill>
              </a:rPr>
              <a:t> (NACRS</a:t>
            </a:r>
            <a:r>
              <a:rPr lang="en-US" dirty="0" smtClean="0">
                <a:solidFill>
                  <a:schemeClr val="bg1"/>
                </a:solidFill>
              </a:rPr>
              <a:t>)</a:t>
            </a:r>
            <a:endParaRPr lang="en-US" dirty="0">
              <a:solidFill>
                <a:schemeClr val="bg1"/>
              </a:solidFill>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4263" y="1346200"/>
            <a:ext cx="6973887" cy="245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12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324" y="205979"/>
            <a:ext cx="6394076" cy="857250"/>
          </a:xfrm>
        </p:spPr>
        <p:txBody>
          <a:bodyPr>
            <a:noAutofit/>
          </a:bodyPr>
          <a:lstStyle/>
          <a:p>
            <a:r>
              <a:rPr lang="en-US" sz="2800" dirty="0" smtClean="0"/>
              <a:t>WWLHIN</a:t>
            </a:r>
            <a:r>
              <a:rPr lang="en-US" sz="2800" dirty="0"/>
              <a:t> </a:t>
            </a:r>
            <a:r>
              <a:rPr lang="en-US" sz="2800" dirty="0" smtClean="0"/>
              <a:t>and </a:t>
            </a:r>
            <a:r>
              <a:rPr lang="en-US" sz="2800" dirty="0" smtClean="0"/>
              <a:t>Grand River </a:t>
            </a:r>
            <a:r>
              <a:rPr lang="en-US" sz="2800" dirty="0" smtClean="0"/>
              <a:t>Hospital:</a:t>
            </a:r>
            <a:br>
              <a:rPr lang="en-US" sz="2800" dirty="0" smtClean="0"/>
            </a:br>
            <a:r>
              <a:rPr lang="en-US" sz="2800" dirty="0" smtClean="0"/>
              <a:t>Key Points</a:t>
            </a:r>
            <a:endParaRPr lang="en-US" sz="2800" dirty="0"/>
          </a:p>
        </p:txBody>
      </p:sp>
      <p:sp>
        <p:nvSpPr>
          <p:cNvPr id="3" name="Content Placeholder 2"/>
          <p:cNvSpPr>
            <a:spLocks noGrp="1"/>
          </p:cNvSpPr>
          <p:nvPr>
            <p:ph idx="1"/>
          </p:nvPr>
        </p:nvSpPr>
        <p:spPr>
          <a:xfrm>
            <a:off x="457200" y="1200150"/>
            <a:ext cx="8229600" cy="3687855"/>
          </a:xfrm>
        </p:spPr>
        <p:txBody>
          <a:bodyPr>
            <a:normAutofit fontScale="85000" lnSpcReduction="20000"/>
          </a:bodyPr>
          <a:lstStyle/>
          <a:p>
            <a:endParaRPr lang="en-US" dirty="0" smtClean="0">
              <a:solidFill>
                <a:schemeClr val="bg1"/>
              </a:solidFill>
            </a:endParaRPr>
          </a:p>
          <a:p>
            <a:r>
              <a:rPr lang="en-US" dirty="0" smtClean="0">
                <a:solidFill>
                  <a:schemeClr val="bg1"/>
                </a:solidFill>
              </a:rPr>
              <a:t>People </a:t>
            </a:r>
            <a:r>
              <a:rPr lang="en-US" dirty="0" smtClean="0">
                <a:solidFill>
                  <a:schemeClr val="bg1"/>
                </a:solidFill>
              </a:rPr>
              <a:t>with Mental Health issues are increasingly going to Hospitals and the Emergency Department because there is no other appropriate place to go</a:t>
            </a:r>
          </a:p>
          <a:p>
            <a:r>
              <a:rPr lang="en-US" dirty="0" smtClean="0">
                <a:solidFill>
                  <a:schemeClr val="bg1"/>
                </a:solidFill>
              </a:rPr>
              <a:t>The Emergency Department is not the best place to handle mental health issues, and results in disproportionally higher repeat visits to the Emergency Department</a:t>
            </a:r>
          </a:p>
          <a:p>
            <a:r>
              <a:rPr lang="en-US" dirty="0" smtClean="0">
                <a:solidFill>
                  <a:schemeClr val="bg1"/>
                </a:solidFill>
              </a:rPr>
              <a:t>Well-resourced community supports are needed for mental health patients</a:t>
            </a:r>
          </a:p>
        </p:txBody>
      </p:sp>
    </p:spTree>
    <p:extLst>
      <p:ext uri="{BB962C8B-B14F-4D97-AF65-F5344CB8AC3E}">
        <p14:creationId xmlns:p14="http://schemas.microsoft.com/office/powerpoint/2010/main" val="2247022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046" y="205979"/>
            <a:ext cx="6394077" cy="857250"/>
          </a:xfrm>
        </p:spPr>
        <p:txBody>
          <a:bodyPr>
            <a:normAutofit/>
          </a:bodyPr>
          <a:lstStyle/>
          <a:p>
            <a:r>
              <a:rPr lang="en-US" sz="2800" dirty="0" smtClean="0"/>
              <a:t>Waterloo Regional Police Services</a:t>
            </a:r>
            <a:endParaRPr lang="en-US" sz="2800" dirty="0"/>
          </a:p>
        </p:txBody>
      </p:sp>
      <p:sp>
        <p:nvSpPr>
          <p:cNvPr id="3" name="Content Placeholder 2"/>
          <p:cNvSpPr>
            <a:spLocks noGrp="1"/>
          </p:cNvSpPr>
          <p:nvPr>
            <p:ph idx="1"/>
          </p:nvPr>
        </p:nvSpPr>
        <p:spPr>
          <a:xfrm>
            <a:off x="457200" y="1200151"/>
            <a:ext cx="8229600" cy="3755090"/>
          </a:xfrm>
        </p:spPr>
        <p:txBody>
          <a:bodyPr>
            <a:normAutofit fontScale="92500" lnSpcReduction="10000"/>
          </a:bodyPr>
          <a:lstStyle/>
          <a:p>
            <a:pPr lvl="0"/>
            <a:r>
              <a:rPr lang="en-US" dirty="0" smtClean="0">
                <a:solidFill>
                  <a:schemeClr val="bg1"/>
                </a:solidFill>
              </a:rPr>
              <a:t>3,700 </a:t>
            </a:r>
            <a:r>
              <a:rPr lang="en-US" dirty="0">
                <a:solidFill>
                  <a:schemeClr val="bg1"/>
                </a:solidFill>
              </a:rPr>
              <a:t>mental health calls per year (this does not include crime)</a:t>
            </a:r>
          </a:p>
          <a:p>
            <a:pPr lvl="0"/>
            <a:r>
              <a:rPr lang="en-US" dirty="0">
                <a:solidFill>
                  <a:schemeClr val="bg1"/>
                </a:solidFill>
              </a:rPr>
              <a:t>Due to gentrification, additional 6,500 calls per year for “unwanted persons”</a:t>
            </a:r>
          </a:p>
          <a:p>
            <a:pPr lvl="1"/>
            <a:r>
              <a:rPr lang="en-US" dirty="0">
                <a:solidFill>
                  <a:schemeClr val="bg1"/>
                </a:solidFill>
              </a:rPr>
              <a:t>“unwanted person” usually has mental health issues</a:t>
            </a:r>
          </a:p>
          <a:p>
            <a:pPr lvl="0"/>
            <a:r>
              <a:rPr lang="en-US" dirty="0">
                <a:solidFill>
                  <a:schemeClr val="bg1"/>
                </a:solidFill>
              </a:rPr>
              <a:t>Total of </a:t>
            </a:r>
            <a:r>
              <a:rPr lang="en-US" dirty="0" smtClean="0">
                <a:solidFill>
                  <a:schemeClr val="bg1"/>
                </a:solidFill>
              </a:rPr>
              <a:t>over 10,000 </a:t>
            </a:r>
            <a:r>
              <a:rPr lang="en-US" dirty="0">
                <a:solidFill>
                  <a:schemeClr val="bg1"/>
                </a:solidFill>
              </a:rPr>
              <a:t>calls per year </a:t>
            </a:r>
            <a:r>
              <a:rPr lang="en-US" dirty="0" smtClean="0">
                <a:solidFill>
                  <a:schemeClr val="bg1"/>
                </a:solidFill>
              </a:rPr>
              <a:t>for </a:t>
            </a:r>
            <a:r>
              <a:rPr lang="en-US" dirty="0">
                <a:solidFill>
                  <a:schemeClr val="bg1"/>
                </a:solidFill>
              </a:rPr>
              <a:t>which there is a </a:t>
            </a:r>
            <a:r>
              <a:rPr lang="en-US" dirty="0" smtClean="0">
                <a:solidFill>
                  <a:schemeClr val="bg1"/>
                </a:solidFill>
              </a:rPr>
              <a:t>Police </a:t>
            </a:r>
            <a:r>
              <a:rPr lang="en-US" dirty="0">
                <a:solidFill>
                  <a:schemeClr val="bg1"/>
                </a:solidFill>
              </a:rPr>
              <a:t>response in addition to taking the call, but is not necessarily a policing </a:t>
            </a:r>
            <a:r>
              <a:rPr lang="en-US" dirty="0" smtClean="0">
                <a:solidFill>
                  <a:schemeClr val="bg1"/>
                </a:solidFill>
              </a:rPr>
              <a:t>issue</a:t>
            </a:r>
            <a:endParaRPr lang="en-US" dirty="0">
              <a:solidFill>
                <a:schemeClr val="bg1"/>
              </a:solidFill>
            </a:endParaRPr>
          </a:p>
        </p:txBody>
      </p:sp>
    </p:spTree>
    <p:extLst>
      <p:ext uri="{BB962C8B-B14F-4D97-AF65-F5344CB8AC3E}">
        <p14:creationId xmlns:p14="http://schemas.microsoft.com/office/powerpoint/2010/main" val="1609658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14247" cy="857250"/>
          </a:xfrm>
        </p:spPr>
        <p:txBody>
          <a:bodyPr>
            <a:normAutofit/>
          </a:bodyPr>
          <a:lstStyle/>
          <a:p>
            <a:r>
              <a:rPr lang="en-US" sz="2800" dirty="0" smtClean="0"/>
              <a:t>Waterloo Regional Police Services</a:t>
            </a:r>
            <a:endParaRPr lang="en-US" sz="2800" dirty="0"/>
          </a:p>
        </p:txBody>
      </p:sp>
      <p:sp>
        <p:nvSpPr>
          <p:cNvPr id="3" name="Content Placeholder 2"/>
          <p:cNvSpPr>
            <a:spLocks noGrp="1"/>
          </p:cNvSpPr>
          <p:nvPr>
            <p:ph idx="1"/>
          </p:nvPr>
        </p:nvSpPr>
        <p:spPr>
          <a:xfrm>
            <a:off x="457200" y="1200150"/>
            <a:ext cx="8229600" cy="3829049"/>
          </a:xfrm>
        </p:spPr>
        <p:txBody>
          <a:bodyPr>
            <a:normAutofit lnSpcReduction="10000"/>
          </a:bodyPr>
          <a:lstStyle/>
          <a:p>
            <a:r>
              <a:rPr lang="en-US" dirty="0" smtClean="0">
                <a:solidFill>
                  <a:schemeClr val="bg1"/>
                </a:solidFill>
              </a:rPr>
              <a:t>Police </a:t>
            </a:r>
            <a:r>
              <a:rPr lang="en-US" dirty="0">
                <a:solidFill>
                  <a:schemeClr val="bg1"/>
                </a:solidFill>
              </a:rPr>
              <a:t>have good support and training, but they are forced to do more than </a:t>
            </a:r>
            <a:r>
              <a:rPr lang="en-US" dirty="0" smtClean="0">
                <a:solidFill>
                  <a:schemeClr val="bg1"/>
                </a:solidFill>
              </a:rPr>
              <a:t>policing</a:t>
            </a:r>
            <a:endParaRPr lang="en-US" dirty="0">
              <a:solidFill>
                <a:schemeClr val="bg1"/>
              </a:solidFill>
            </a:endParaRPr>
          </a:p>
          <a:p>
            <a:pPr lvl="0"/>
            <a:r>
              <a:rPr lang="en-US" dirty="0" smtClean="0">
                <a:solidFill>
                  <a:schemeClr val="bg1"/>
                </a:solidFill>
              </a:rPr>
              <a:t>Police </a:t>
            </a:r>
            <a:r>
              <a:rPr lang="en-US" dirty="0">
                <a:solidFill>
                  <a:schemeClr val="bg1"/>
                </a:solidFill>
              </a:rPr>
              <a:t>are not </a:t>
            </a:r>
            <a:r>
              <a:rPr lang="en-US" dirty="0" smtClean="0">
                <a:solidFill>
                  <a:schemeClr val="bg1"/>
                </a:solidFill>
              </a:rPr>
              <a:t>the experts when dealing with mental health issues, but understand they have to do it</a:t>
            </a:r>
          </a:p>
          <a:p>
            <a:pPr lvl="0"/>
            <a:r>
              <a:rPr lang="en-US" dirty="0" smtClean="0">
                <a:solidFill>
                  <a:schemeClr val="bg1"/>
                </a:solidFill>
              </a:rPr>
              <a:t>There are times when Police simply need to call Paramedics </a:t>
            </a:r>
            <a:r>
              <a:rPr lang="en-US" dirty="0">
                <a:solidFill>
                  <a:schemeClr val="bg1"/>
                </a:solidFill>
              </a:rPr>
              <a:t>to </a:t>
            </a:r>
            <a:r>
              <a:rPr lang="en-US" dirty="0" smtClean="0">
                <a:solidFill>
                  <a:schemeClr val="bg1"/>
                </a:solidFill>
              </a:rPr>
              <a:t>assist, using up more resources</a:t>
            </a:r>
            <a:endParaRPr lang="en-US" dirty="0">
              <a:solidFill>
                <a:schemeClr val="bg1"/>
              </a:solidFill>
            </a:endParaRPr>
          </a:p>
          <a:p>
            <a:endParaRPr lang="en-US" dirty="0" smtClean="0"/>
          </a:p>
        </p:txBody>
      </p:sp>
    </p:spTree>
    <p:extLst>
      <p:ext uri="{BB962C8B-B14F-4D97-AF65-F5344CB8AC3E}">
        <p14:creationId xmlns:p14="http://schemas.microsoft.com/office/powerpoint/2010/main" val="1590120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6407524" cy="857250"/>
          </a:xfrm>
        </p:spPr>
        <p:txBody>
          <a:bodyPr>
            <a:noAutofit/>
          </a:bodyPr>
          <a:lstStyle/>
          <a:p>
            <a:r>
              <a:rPr lang="en-US" sz="2800" dirty="0" smtClean="0"/>
              <a:t>Waterloo Regional Crime Prevention Council – Justice System</a:t>
            </a:r>
            <a:endParaRPr lang="en-US" sz="2800" dirty="0"/>
          </a:p>
        </p:txBody>
      </p:sp>
      <p:sp>
        <p:nvSpPr>
          <p:cNvPr id="3" name="Content Placeholder 2"/>
          <p:cNvSpPr>
            <a:spLocks noGrp="1"/>
          </p:cNvSpPr>
          <p:nvPr>
            <p:ph idx="1"/>
          </p:nvPr>
        </p:nvSpPr>
        <p:spPr>
          <a:xfrm>
            <a:off x="457200" y="1200150"/>
            <a:ext cx="8229600" cy="3802155"/>
          </a:xfrm>
        </p:spPr>
        <p:txBody>
          <a:bodyPr>
            <a:normAutofit fontScale="62500" lnSpcReduction="20000"/>
          </a:bodyPr>
          <a:lstStyle/>
          <a:p>
            <a:r>
              <a:rPr lang="en-US" dirty="0" smtClean="0">
                <a:solidFill>
                  <a:schemeClr val="bg1"/>
                </a:solidFill>
              </a:rPr>
              <a:t>Grand Valley Institution for Women (in Kitchener, federal </a:t>
            </a:r>
            <a:r>
              <a:rPr lang="en-US" dirty="0" smtClean="0">
                <a:solidFill>
                  <a:schemeClr val="bg1"/>
                </a:solidFill>
              </a:rPr>
              <a:t>prison)</a:t>
            </a:r>
            <a:endParaRPr lang="en-US" dirty="0" smtClean="0">
              <a:solidFill>
                <a:schemeClr val="bg1"/>
              </a:solidFill>
            </a:endParaRPr>
          </a:p>
          <a:p>
            <a:pPr lvl="1"/>
            <a:r>
              <a:rPr lang="en-US" dirty="0">
                <a:solidFill>
                  <a:schemeClr val="bg1"/>
                </a:solidFill>
              </a:rPr>
              <a:t>M</a:t>
            </a:r>
            <a:r>
              <a:rPr lang="en-US" dirty="0" smtClean="0">
                <a:solidFill>
                  <a:schemeClr val="bg1"/>
                </a:solidFill>
              </a:rPr>
              <a:t>ental </a:t>
            </a:r>
            <a:r>
              <a:rPr lang="en-US" dirty="0">
                <a:solidFill>
                  <a:schemeClr val="bg1"/>
                </a:solidFill>
              </a:rPr>
              <a:t>health issues are </a:t>
            </a:r>
            <a:r>
              <a:rPr lang="en-US" dirty="0" smtClean="0">
                <a:solidFill>
                  <a:schemeClr val="bg1"/>
                </a:solidFill>
              </a:rPr>
              <a:t>prevalent</a:t>
            </a:r>
          </a:p>
          <a:p>
            <a:pPr lvl="1"/>
            <a:r>
              <a:rPr lang="en-US" dirty="0" smtClean="0">
                <a:solidFill>
                  <a:schemeClr val="bg1"/>
                </a:solidFill>
              </a:rPr>
              <a:t>49</a:t>
            </a:r>
            <a:r>
              <a:rPr lang="en-US" dirty="0">
                <a:solidFill>
                  <a:schemeClr val="bg1"/>
                </a:solidFill>
              </a:rPr>
              <a:t>% of federal inmates have </a:t>
            </a:r>
            <a:r>
              <a:rPr lang="en-US" dirty="0" smtClean="0">
                <a:solidFill>
                  <a:schemeClr val="bg1"/>
                </a:solidFill>
              </a:rPr>
              <a:t>learning </a:t>
            </a:r>
            <a:r>
              <a:rPr lang="en-US" dirty="0" smtClean="0">
                <a:solidFill>
                  <a:schemeClr val="bg1"/>
                </a:solidFill>
              </a:rPr>
              <a:t>disabilities</a:t>
            </a:r>
            <a:endParaRPr lang="en-US" dirty="0" smtClean="0">
              <a:solidFill>
                <a:schemeClr val="bg1"/>
              </a:solidFill>
            </a:endParaRPr>
          </a:p>
          <a:p>
            <a:pPr marL="0" lvl="0" indent="0">
              <a:buNone/>
            </a:pPr>
            <a:endParaRPr lang="en-US" dirty="0" smtClean="0">
              <a:solidFill>
                <a:schemeClr val="bg1"/>
              </a:solidFill>
            </a:endParaRPr>
          </a:p>
          <a:p>
            <a:pPr lvl="0"/>
            <a:r>
              <a:rPr lang="en-US" dirty="0" smtClean="0">
                <a:solidFill>
                  <a:schemeClr val="bg1"/>
                </a:solidFill>
              </a:rPr>
              <a:t>Little to no </a:t>
            </a:r>
            <a:r>
              <a:rPr lang="en-US" dirty="0">
                <a:solidFill>
                  <a:schemeClr val="bg1"/>
                </a:solidFill>
              </a:rPr>
              <a:t>supports in Waterloo Region </a:t>
            </a:r>
            <a:r>
              <a:rPr lang="en-US" dirty="0" smtClean="0">
                <a:solidFill>
                  <a:schemeClr val="bg1"/>
                </a:solidFill>
              </a:rPr>
              <a:t>after </a:t>
            </a:r>
            <a:r>
              <a:rPr lang="en-US" dirty="0">
                <a:solidFill>
                  <a:schemeClr val="bg1"/>
                </a:solidFill>
              </a:rPr>
              <a:t>release from jail</a:t>
            </a:r>
          </a:p>
          <a:p>
            <a:pPr lvl="1"/>
            <a:r>
              <a:rPr lang="en-US" dirty="0" smtClean="0">
                <a:solidFill>
                  <a:schemeClr val="bg1"/>
                </a:solidFill>
              </a:rPr>
              <a:t>Kitchener </a:t>
            </a:r>
            <a:r>
              <a:rPr lang="en-US" dirty="0" smtClean="0">
                <a:solidFill>
                  <a:schemeClr val="bg1"/>
                </a:solidFill>
              </a:rPr>
              <a:t>and area doesn’t </a:t>
            </a:r>
            <a:r>
              <a:rPr lang="en-US" dirty="0">
                <a:solidFill>
                  <a:schemeClr val="bg1"/>
                </a:solidFill>
              </a:rPr>
              <a:t>have half-way homes </a:t>
            </a:r>
            <a:endParaRPr lang="en-US" dirty="0" smtClean="0">
              <a:solidFill>
                <a:schemeClr val="bg1"/>
              </a:solidFill>
            </a:endParaRPr>
          </a:p>
          <a:p>
            <a:pPr lvl="1"/>
            <a:r>
              <a:rPr lang="en-CA" dirty="0">
                <a:solidFill>
                  <a:schemeClr val="bg1"/>
                </a:solidFill>
              </a:rPr>
              <a:t>P</a:t>
            </a:r>
            <a:r>
              <a:rPr lang="en-CA" dirty="0" smtClean="0">
                <a:solidFill>
                  <a:schemeClr val="bg1"/>
                </a:solidFill>
              </a:rPr>
              <a:t>eople likely with mental health issues and learning disabilities are released </a:t>
            </a:r>
            <a:r>
              <a:rPr lang="en-CA" dirty="0">
                <a:solidFill>
                  <a:schemeClr val="bg1"/>
                </a:solidFill>
              </a:rPr>
              <a:t>from prison with very limited medications, no identification, no discharge planning, and no means of addressing any of those issues </a:t>
            </a:r>
            <a:r>
              <a:rPr lang="en-CA" dirty="0" smtClean="0">
                <a:solidFill>
                  <a:schemeClr val="bg1"/>
                </a:solidFill>
              </a:rPr>
              <a:t>themselves</a:t>
            </a:r>
            <a:endParaRPr lang="en-CA" dirty="0" smtClean="0">
              <a:solidFill>
                <a:schemeClr val="bg1"/>
              </a:solidFill>
            </a:endParaRPr>
          </a:p>
          <a:p>
            <a:endParaRPr lang="en-CA" dirty="0" smtClean="0">
              <a:solidFill>
                <a:schemeClr val="bg1"/>
              </a:solidFill>
            </a:endParaRPr>
          </a:p>
          <a:p>
            <a:r>
              <a:rPr lang="en-CA" dirty="0" smtClean="0">
                <a:solidFill>
                  <a:schemeClr val="bg1"/>
                </a:solidFill>
              </a:rPr>
              <a:t>The </a:t>
            </a:r>
            <a:r>
              <a:rPr lang="en-CA" dirty="0" smtClean="0">
                <a:solidFill>
                  <a:schemeClr val="bg1"/>
                </a:solidFill>
              </a:rPr>
              <a:t>result is an increased likelihood of interfacing with the same inappropriate systems </a:t>
            </a:r>
            <a:r>
              <a:rPr lang="en-CA" dirty="0" smtClean="0">
                <a:solidFill>
                  <a:schemeClr val="bg1"/>
                </a:solidFill>
              </a:rPr>
              <a:t>(police, prison, hospital</a:t>
            </a:r>
            <a:r>
              <a:rPr lang="en-CA" dirty="0" smtClean="0">
                <a:solidFill>
                  <a:schemeClr val="bg1"/>
                </a:solidFill>
              </a:rPr>
              <a:t>, </a:t>
            </a:r>
            <a:r>
              <a:rPr lang="en-CA" dirty="0" smtClean="0">
                <a:solidFill>
                  <a:schemeClr val="bg1"/>
                </a:solidFill>
              </a:rPr>
              <a:t>shelters</a:t>
            </a:r>
            <a:r>
              <a:rPr lang="en-CA" dirty="0" smtClean="0">
                <a:solidFill>
                  <a:schemeClr val="bg1"/>
                </a:solidFill>
              </a:rPr>
              <a:t>) all over again</a:t>
            </a:r>
            <a:endParaRPr lang="en-US" dirty="0" smtClean="0">
              <a:solidFill>
                <a:schemeClr val="bg1"/>
              </a:solidFill>
            </a:endParaRPr>
          </a:p>
        </p:txBody>
      </p:sp>
    </p:spTree>
    <p:extLst>
      <p:ext uri="{BB962C8B-B14F-4D97-AF65-F5344CB8AC3E}">
        <p14:creationId xmlns:p14="http://schemas.microsoft.com/office/powerpoint/2010/main" val="75411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1393</TotalTime>
  <Words>3373</Words>
  <Application>Microsoft Office PowerPoint</Application>
  <PresentationFormat>On-screen Show (16:9)</PresentationFormat>
  <Paragraphs>302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Black </vt:lpstr>
      <vt:lpstr>PowerPoint Presentation</vt:lpstr>
      <vt:lpstr>April 3, 2018 – Discussion with various local stakeholders</vt:lpstr>
      <vt:lpstr>Waterloo Wellington Local Health Integration Network (WWLHIN)</vt:lpstr>
      <vt:lpstr>Waterloo Wellington Local Health Integration Network (WWLHIN)</vt:lpstr>
      <vt:lpstr>Grand River Hospital – Mental Health Emergency Department Visits</vt:lpstr>
      <vt:lpstr>WWLHIN and Grand River Hospital: Key Points</vt:lpstr>
      <vt:lpstr>Waterloo Regional Police Services</vt:lpstr>
      <vt:lpstr>Waterloo Regional Police Services</vt:lpstr>
      <vt:lpstr>Waterloo Regional Crime Prevention Council – Justice System</vt:lpstr>
      <vt:lpstr>Waterloo Regional Crime Prevention Council – Justice System</vt:lpstr>
      <vt:lpstr>Seniors</vt:lpstr>
      <vt:lpstr>KW Counselling – funding and reporting requirements</vt:lpstr>
      <vt:lpstr>KW Counselling – shrinking resources</vt:lpstr>
      <vt:lpstr>Innovative Local Solutions</vt:lpstr>
      <vt:lpstr>Innovative Local Solutions</vt:lpstr>
      <vt:lpstr>Innovative Local Solutions Region of Waterloo (ROW) – Housing</vt:lpstr>
      <vt:lpstr>Innovative Local Solutions Region of Waterloo – Social Assistance</vt:lpstr>
      <vt:lpstr>Themes</vt:lpstr>
      <vt:lpstr>Themes</vt:lpstr>
      <vt:lpstr>Recommendations</vt:lpstr>
      <vt:lpstr>Recommendations</vt:lpstr>
      <vt:lpstr>Recommendations</vt:lpstr>
    </vt:vector>
  </TitlesOfParts>
  <Company>Communications &amp; Customer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Amaral</dc:creator>
  <cp:lastModifiedBy>Paul Grivicic</cp:lastModifiedBy>
  <cp:revision>128</cp:revision>
  <cp:lastPrinted>2018-04-06T16:49:04Z</cp:lastPrinted>
  <dcterms:created xsi:type="dcterms:W3CDTF">2016-04-27T21:02:12Z</dcterms:created>
  <dcterms:modified xsi:type="dcterms:W3CDTF">2018-04-07T20:42:04Z</dcterms:modified>
</cp:coreProperties>
</file>