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1" r:id="rId4"/>
    <p:sldId id="290" r:id="rId5"/>
    <p:sldId id="278" r:id="rId6"/>
    <p:sldId id="291" r:id="rId7"/>
    <p:sldId id="281" r:id="rId8"/>
    <p:sldId id="292" r:id="rId9"/>
    <p:sldId id="280" r:id="rId10"/>
    <p:sldId id="289" r:id="rId11"/>
    <p:sldId id="282" r:id="rId12"/>
    <p:sldId id="284" r:id="rId13"/>
    <p:sldId id="283" r:id="rId14"/>
    <p:sldId id="285" r:id="rId15"/>
    <p:sldId id="293" r:id="rId16"/>
    <p:sldId id="294" r:id="rId17"/>
    <p:sldId id="296" r:id="rId18"/>
    <p:sldId id="297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94718" autoAdjust="0"/>
  </p:normalViewPr>
  <p:slideViewPr>
    <p:cSldViewPr>
      <p:cViewPr>
        <p:scale>
          <a:sx n="70" d="100"/>
          <a:sy n="70" d="100"/>
        </p:scale>
        <p:origin x="-137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Microsoft\Windows\Temporary%20Internet%20Files\Low\Content.IE5\F26V2KLA\page33federalhousinginvestmentaspercentageofgdp%5b1%5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Sheet1!$D$1</c:f>
              <c:strCache>
                <c:ptCount val="1"/>
                <c:pt idx="0">
                  <c:v>% hsng</c:v>
                </c:pt>
              </c:strCache>
            </c:strRef>
          </c:tx>
          <c:spPr>
            <a:ln w="2286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Sheet1!$A$2:$A$22</c:f>
              <c:numCache>
                <c:formatCode>m/d/yyyy</c:formatCode>
                <c:ptCount val="21"/>
                <c:pt idx="0">
                  <c:v>32598</c:v>
                </c:pt>
                <c:pt idx="1">
                  <c:v>32963</c:v>
                </c:pt>
                <c:pt idx="2">
                  <c:v>33328</c:v>
                </c:pt>
                <c:pt idx="3">
                  <c:v>33694</c:v>
                </c:pt>
                <c:pt idx="4">
                  <c:v>34059</c:v>
                </c:pt>
                <c:pt idx="5">
                  <c:v>34424</c:v>
                </c:pt>
                <c:pt idx="6">
                  <c:v>34789</c:v>
                </c:pt>
                <c:pt idx="7">
                  <c:v>35155</c:v>
                </c:pt>
                <c:pt idx="8">
                  <c:v>35520</c:v>
                </c:pt>
                <c:pt idx="9">
                  <c:v>35885</c:v>
                </c:pt>
                <c:pt idx="10">
                  <c:v>36250</c:v>
                </c:pt>
                <c:pt idx="11">
                  <c:v>36616</c:v>
                </c:pt>
                <c:pt idx="12">
                  <c:v>36981</c:v>
                </c:pt>
                <c:pt idx="13">
                  <c:v>37346</c:v>
                </c:pt>
                <c:pt idx="14">
                  <c:v>37711</c:v>
                </c:pt>
                <c:pt idx="15">
                  <c:v>38077</c:v>
                </c:pt>
                <c:pt idx="16">
                  <c:v>38442</c:v>
                </c:pt>
                <c:pt idx="17">
                  <c:v>38807</c:v>
                </c:pt>
                <c:pt idx="18">
                  <c:v>39172</c:v>
                </c:pt>
                <c:pt idx="19">
                  <c:v>39538</c:v>
                </c:pt>
                <c:pt idx="20">
                  <c:v>39903</c:v>
                </c:pt>
              </c:numCache>
            </c:numRef>
          </c:cat>
          <c:val>
            <c:numRef>
              <c:f>Sheet1!$D$2:$D$22</c:f>
              <c:numCache>
                <c:formatCode>0.00%</c:formatCode>
                <c:ptCount val="21"/>
                <c:pt idx="0">
                  <c:v>1.0306485733450291E-2</c:v>
                </c:pt>
                <c:pt idx="1">
                  <c:v>1.0463865236236209E-2</c:v>
                </c:pt>
                <c:pt idx="2">
                  <c:v>1.2047158648511126E-2</c:v>
                </c:pt>
                <c:pt idx="3">
                  <c:v>1.1413499580386045E-2</c:v>
                </c:pt>
                <c:pt idx="4">
                  <c:v>1.1462114239071921E-2</c:v>
                </c:pt>
                <c:pt idx="5">
                  <c:v>1.0738440303657696E-2</c:v>
                </c:pt>
                <c:pt idx="6">
                  <c:v>1.022418159647313E-2</c:v>
                </c:pt>
                <c:pt idx="7">
                  <c:v>9.8184100249003002E-3</c:v>
                </c:pt>
                <c:pt idx="8">
                  <c:v>9.4234155563125872E-3</c:v>
                </c:pt>
                <c:pt idx="9">
                  <c:v>8.555884353116331E-3</c:v>
                </c:pt>
                <c:pt idx="10">
                  <c:v>8.1912491984434451E-3</c:v>
                </c:pt>
                <c:pt idx="11">
                  <c:v>7.6711282287969702E-3</c:v>
                </c:pt>
                <c:pt idx="12">
                  <c:v>7.0026450309082292E-3</c:v>
                </c:pt>
                <c:pt idx="13">
                  <c:v>7.1124549885865579E-3</c:v>
                </c:pt>
                <c:pt idx="14">
                  <c:v>6.7998460671532058E-3</c:v>
                </c:pt>
                <c:pt idx="15">
                  <c:v>6.934752990860848E-3</c:v>
                </c:pt>
                <c:pt idx="16">
                  <c:v>6.4402828502603182E-3</c:v>
                </c:pt>
                <c:pt idx="17">
                  <c:v>6.1355910609737037E-3</c:v>
                </c:pt>
                <c:pt idx="18">
                  <c:v>9.7420119396674047E-3</c:v>
                </c:pt>
                <c:pt idx="19">
                  <c:v>5.7211427418477042E-3</c:v>
                </c:pt>
                <c:pt idx="20">
                  <c:v>6.1035793918965383E-3</c:v>
                </c:pt>
              </c:numCache>
            </c:numRef>
          </c:val>
        </c:ser>
        <c:marker val="1"/>
        <c:axId val="70808320"/>
        <c:axId val="70809856"/>
      </c:lineChart>
      <c:dateAx>
        <c:axId val="70808320"/>
        <c:scaling>
          <c:orientation val="minMax"/>
        </c:scaling>
        <c:axPos val="b"/>
        <c:numFmt formatCode="yyyy" sourceLinked="0"/>
        <c:tickLblPos val="nextTo"/>
        <c:spPr>
          <a:ln>
            <a:solidFill>
              <a:schemeClr val="bg1"/>
            </a:solidFill>
          </a:ln>
        </c:spPr>
        <c:txPr>
          <a:bodyPr rot="-5400000" vert="horz"/>
          <a:lstStyle/>
          <a:p>
            <a:pPr>
              <a:defRPr sz="2000" b="1" i="0" baseline="0">
                <a:solidFill>
                  <a:schemeClr val="bg1"/>
                </a:solidFill>
                <a:latin typeface="Arial" pitchFamily="34" charset="0"/>
              </a:defRPr>
            </a:pPr>
            <a:endParaRPr lang="en-US"/>
          </a:p>
        </c:txPr>
        <c:crossAx val="70809856"/>
        <c:crosses val="autoZero"/>
        <c:auto val="1"/>
        <c:lblOffset val="100"/>
      </c:dateAx>
      <c:valAx>
        <c:axId val="70809856"/>
        <c:scaling>
          <c:orientation val="minMax"/>
          <c:max val="1.2000000000000007E-2"/>
          <c:min val="5.0000000000000044E-3"/>
        </c:scaling>
        <c:axPos val="l"/>
        <c:majorGridlines>
          <c:spPr>
            <a:ln w="6350">
              <a:solidFill>
                <a:schemeClr val="bg1"/>
              </a:solidFill>
            </a:ln>
          </c:spPr>
        </c:majorGridlines>
        <c:numFmt formatCode="0.00%" sourceLinked="1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2000" baseline="0">
                <a:solidFill>
                  <a:schemeClr val="bg1"/>
                </a:solidFill>
                <a:latin typeface="Arial" pitchFamily="34" charset="0"/>
              </a:defRPr>
            </a:pPr>
            <a:endParaRPr lang="en-US"/>
          </a:p>
        </c:txPr>
        <c:crossAx val="70808320"/>
        <c:crosses val="autoZero"/>
        <c:crossBetween val="between"/>
      </c:valAx>
    </c:plotArea>
    <c:plotVisOnly val="1"/>
  </c:chart>
  <c:spPr>
    <a:ln w="38100">
      <a:solidFill>
        <a:schemeClr val="tx1"/>
      </a:solidFill>
    </a:ln>
    <a:effectLst>
      <a:outerShdw blurRad="50800" dist="38100" dir="10800000" algn="r" rotWithShape="0">
        <a:prstClr val="black">
          <a:alpha val="40000"/>
        </a:prstClr>
      </a:outerShdw>
    </a:effectLst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6A53C-E7AE-4570-80B6-37EAEF00802F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A2B0D-BD19-479E-9FB2-562FE435B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A2B0D-BD19-479E-9FB2-562FE435B4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 Only Larg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3000" contrast="-10000"/>
          </a:blip>
          <a:stretch>
            <a:fillRect/>
          </a:stretch>
        </p:blipFill>
        <p:spPr>
          <a:xfrm>
            <a:off x="3453214" y="1447800"/>
            <a:ext cx="5690785" cy="5410200"/>
          </a:xfrm>
          <a:prstGeom prst="rect">
            <a:avLst/>
          </a:prstGeom>
          <a:noFill/>
          <a:ln>
            <a:noFill/>
          </a:ln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 Only Large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 rot="5400000">
            <a:off x="-37570" y="4838170"/>
            <a:ext cx="1524000" cy="1448859"/>
          </a:xfrm>
          <a:prstGeom prst="rect">
            <a:avLst/>
          </a:prstGeom>
          <a:noFill/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F984-D30D-4396-9266-FE09EA505950}" type="datetime4">
              <a:rPr lang="en-US" smtClean="0"/>
              <a:pPr/>
              <a:t>March 20, 2011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 Only Large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 rot="5400000">
            <a:off x="-37570" y="4838171"/>
            <a:ext cx="1524000" cy="1448859"/>
          </a:xfrm>
          <a:prstGeom prst="rect">
            <a:avLst/>
          </a:prstGeom>
          <a:noFill/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A05B-6419-4088-822E-759A88264829}" type="datetime4">
              <a:rPr lang="en-US" smtClean="0"/>
              <a:pPr/>
              <a:t>March 20, 2011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Only Large.png"/>
          <p:cNvPicPr>
            <a:picLocks noChangeAspect="1"/>
          </p:cNvPicPr>
          <p:nvPr userDrawn="1"/>
        </p:nvPicPr>
        <p:blipFill>
          <a:blip r:embed="rId2" cstate="print">
            <a:lum bright="21000" contrast="-31000"/>
          </a:blip>
          <a:stretch>
            <a:fillRect/>
          </a:stretch>
        </p:blipFill>
        <p:spPr>
          <a:xfrm>
            <a:off x="5537165" y="3429000"/>
            <a:ext cx="3606834" cy="3428999"/>
          </a:xfrm>
          <a:prstGeom prst="rect">
            <a:avLst/>
          </a:prstGeom>
          <a:noFill/>
          <a:ln>
            <a:noFill/>
          </a:ln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>
                <a:gradFill>
                  <a:gsLst>
                    <a:gs pos="0">
                      <a:schemeClr val="bg2">
                        <a:lumMod val="60000"/>
                        <a:lumOff val="40000"/>
                      </a:schemeClr>
                    </a:gs>
                    <a:gs pos="36000">
                      <a:schemeClr val="bg2">
                        <a:lumMod val="60000"/>
                        <a:lumOff val="40000"/>
                      </a:schemeClr>
                    </a:gs>
                    <a:gs pos="86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28956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presenter information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 Only Large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620000" y="5409140"/>
            <a:ext cx="1524000" cy="1448859"/>
          </a:xfrm>
          <a:prstGeom prst="rect">
            <a:avLst/>
          </a:prstGeom>
          <a:noFill/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Only Large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620000" y="5409140"/>
            <a:ext cx="1524000" cy="1448859"/>
          </a:xfrm>
          <a:prstGeom prst="rect">
            <a:avLst/>
          </a:prstGeom>
          <a:noFill/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C600-0E57-4055-9458-111D0C601A78}" type="datetime4">
              <a:rPr lang="en-US" smtClean="0"/>
              <a:pPr/>
              <a:t>March 20, 2011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Only Large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620000" y="5409140"/>
            <a:ext cx="1524000" cy="1448859"/>
          </a:xfrm>
          <a:prstGeom prst="rect">
            <a:avLst/>
          </a:prstGeom>
          <a:noFill/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A183-9438-42F3-B821-5A8C34733257}" type="datetime4">
              <a:rPr lang="en-US" smtClean="0"/>
              <a:pPr/>
              <a:t>March 20, 2011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 Only Large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620000" y="5409140"/>
            <a:ext cx="1524000" cy="1448859"/>
          </a:xfrm>
          <a:prstGeom prst="rect">
            <a:avLst/>
          </a:prstGeom>
          <a:noFill/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CE70-8D8E-47F8-AFB0-EA46DE2027CD}" type="datetime4">
              <a:rPr lang="en-US" smtClean="0"/>
              <a:pPr/>
              <a:t>March 20, 2011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Only Large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620000" y="5409140"/>
            <a:ext cx="1524000" cy="1448859"/>
          </a:xfrm>
          <a:prstGeom prst="rect">
            <a:avLst/>
          </a:prstGeom>
          <a:noFill/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4B7-841F-4972-BEF6-5C49D439DB37}" type="datetime4">
              <a:rPr lang="en-US" smtClean="0"/>
              <a:pPr/>
              <a:t>March 20, 2011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Only Large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620000" y="5409140"/>
            <a:ext cx="1524000" cy="1448859"/>
          </a:xfrm>
          <a:prstGeom prst="rect">
            <a:avLst/>
          </a:prstGeom>
          <a:noFill/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477A-4D28-4D33-B4C9-F6BE39AA5DA4}" type="datetime4">
              <a:rPr lang="en-US" smtClean="0"/>
              <a:pPr/>
              <a:t>March 20, 2011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Only Large.pn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620000" y="5409140"/>
            <a:ext cx="1524000" cy="1448859"/>
          </a:xfrm>
          <a:prstGeom prst="rect">
            <a:avLst/>
          </a:prstGeom>
          <a:noFill/>
          <a:effectLst>
            <a:outerShdw blurRad="736600" dist="38100" dir="13500000" sx="103000" sy="103000" algn="br" rotWithShape="0">
              <a:prstClr val="black">
                <a:alpha val="8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AB2-FA7B-4B30-9F91-06594F193520}" type="datetime4">
              <a:rPr lang="en-US" smtClean="0"/>
              <a:pPr/>
              <a:t>March 20, 2011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5A7333E-927E-4CB6-AE10-71B8FAEBDAF4}" type="datetime4">
              <a:rPr lang="en-US" smtClean="0"/>
              <a:pPr/>
              <a:t>March 20, 2011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24200" y="6248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© The Wellesley Institute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www.wellesleyinstitute.com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gradFill>
            <a:gsLst>
              <a:gs pos="0">
                <a:schemeClr val="bg2">
                  <a:lumMod val="60000"/>
                  <a:lumOff val="40000"/>
                </a:schemeClr>
              </a:gs>
              <a:gs pos="36000">
                <a:schemeClr val="bg2">
                  <a:lumMod val="60000"/>
                  <a:lumOff val="40000"/>
                </a:schemeClr>
              </a:gs>
              <a:gs pos="86000">
                <a:schemeClr val="bg2">
                  <a:lumMod val="75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8000">
              <a:schemeClr val="tx1"/>
            </a:gs>
            <a:gs pos="100000">
              <a:schemeClr val="bg2">
                <a:lumMod val="60000"/>
                <a:lumOff val="4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924800" cy="2079625"/>
          </a:xfrm>
        </p:spPr>
        <p:txBody>
          <a:bodyPr>
            <a:noAutofit/>
          </a:bodyPr>
          <a:lstStyle/>
          <a:p>
            <a:r>
              <a:rPr lang="en-US" sz="7200" dirty="0" smtClean="0"/>
              <a:t>Financing housing alternatives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5181600" cy="29718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Michael </a:t>
            </a:r>
            <a:r>
              <a:rPr lang="en-US" i="1" dirty="0" err="1" smtClean="0"/>
              <a:t>Shapcott</a:t>
            </a:r>
            <a:r>
              <a:rPr lang="en-US" i="1" dirty="0" smtClean="0"/>
              <a:t>, </a:t>
            </a:r>
          </a:p>
          <a:p>
            <a:r>
              <a:rPr lang="en-US" i="1" dirty="0" smtClean="0"/>
              <a:t>Director, Affordable Housing </a:t>
            </a:r>
          </a:p>
          <a:p>
            <a:r>
              <a:rPr lang="en-US" i="1" dirty="0" smtClean="0"/>
              <a:t>and Social Innovation,</a:t>
            </a:r>
          </a:p>
          <a:p>
            <a:r>
              <a:rPr lang="en-US" i="1" dirty="0" smtClean="0"/>
              <a:t>The Wellesley Institute</a:t>
            </a:r>
          </a:p>
          <a:p>
            <a:endParaRPr lang="en-US" dirty="0" smtClean="0"/>
          </a:p>
          <a:p>
            <a:r>
              <a:rPr lang="en-US" dirty="0" smtClean="0"/>
              <a:t>Social Economy Series</a:t>
            </a:r>
          </a:p>
          <a:p>
            <a:r>
              <a:rPr lang="en-US" dirty="0" smtClean="0"/>
              <a:t>University of Toronto</a:t>
            </a:r>
          </a:p>
          <a:p>
            <a:r>
              <a:rPr lang="en-US" dirty="0" smtClean="0"/>
              <a:t>March 23, 2011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Social housing financing - then</a:t>
            </a:r>
            <a:endParaRPr lang="en-CA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15361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19400"/>
            <a:ext cx="1524000" cy="1853796"/>
          </a:xfrm>
          <a:prstGeom prst="rect">
            <a:avLst/>
          </a:prstGeom>
          <a:noFill/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52400" y="4724400"/>
            <a:ext cx="2895600" cy="16764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Various capital subsidy mechanisms, </a:t>
            </a:r>
            <a:r>
              <a:rPr kumimoji="0" lang="en-CA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gov’t</a:t>
            </a:r>
            <a:r>
              <a:rPr kumimoji="0" lang="en-CA" sz="24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backstops mortgage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pic>
        <p:nvPicPr>
          <p:cNvPr id="7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124200"/>
            <a:ext cx="1524000" cy="1853796"/>
          </a:xfrm>
          <a:prstGeom prst="rect">
            <a:avLst/>
          </a:prstGeom>
          <a:noFill/>
        </p:spPr>
      </p:pic>
      <p:pic>
        <p:nvPicPr>
          <p:cNvPr id="8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362200"/>
            <a:ext cx="1524000" cy="1853796"/>
          </a:xfrm>
          <a:prstGeom prst="rect">
            <a:avLst/>
          </a:prstGeom>
          <a:noFill/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3733800" y="2362200"/>
            <a:ext cx="2286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Operating </a:t>
            </a: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400800" y="1600200"/>
            <a:ext cx="2286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Reserve </a:t>
            </a: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1524000"/>
            <a:ext cx="2590800" cy="9144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Development/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acquisition 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3886200" y="5029200"/>
            <a:ext cx="2057400" cy="8382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i="1" dirty="0" smtClean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Aharoni" pitchFamily="2" charset="-79"/>
              </a:rPr>
              <a:t>Tenant rents, RGI subsidies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6934200" y="4343400"/>
            <a:ext cx="1600200" cy="9906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Capital reserves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/>
        </p:nvGraphicFramePr>
        <p:xfrm>
          <a:off x="228600" y="1524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105400"/>
            <a:ext cx="8305800" cy="17526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Erosion of government investment in social housing over two decades</a:t>
            </a:r>
            <a: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/>
            </a:r>
            <a:b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en-CA" sz="2400" i="1" dirty="0" smtClean="0">
                <a:solidFill>
                  <a:schemeClr val="bg1"/>
                </a:solidFill>
                <a:cs typeface="Aharoni" pitchFamily="2" charset="-79"/>
              </a:rPr>
              <a:t>Federal housing investments as percentage of GDP</a:t>
            </a:r>
            <a:endParaRPr lang="en-CA" sz="2400" i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User\Desktop\IcebergChart_copy_with_sour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381000"/>
            <a:ext cx="6096000" cy="72940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62600" y="381000"/>
            <a:ext cx="3429000" cy="48768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As government housing investments erode, homelessness, precarious housing grows</a:t>
            </a:r>
            <a:br>
              <a:rPr lang="en-C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en-C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/>
            </a:r>
            <a:br>
              <a:rPr lang="en-C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en-CA" sz="2400" i="1" dirty="0" smtClean="0">
                <a:solidFill>
                  <a:schemeClr val="bg1"/>
                </a:solidFill>
                <a:cs typeface="Aharoni" pitchFamily="2" charset="-79"/>
              </a:rPr>
              <a:t>Precarious Housing 2010</a:t>
            </a:r>
            <a:endParaRPr lang="en-CA" sz="2400" i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RockwaY Gardens Vill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300" y="0"/>
            <a:ext cx="4457700" cy="29718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5562600" cy="13716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Construction budget – 50-unit seniors housing in Kitchener 2007</a:t>
            </a:r>
            <a:endParaRPr lang="en-CA" sz="2800" i="1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286000"/>
            <a:ext cx="5429692" cy="41549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cost:		$6,100,000</a:t>
            </a:r>
          </a:p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Federal / provincial	$2,100,000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Municipal			$   194,750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Total government	$2,294,750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Government share	           38%</a:t>
            </a:r>
          </a:p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Donations (land, cash)	$1,195,000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Mortgage financing	$2,610,250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Total sponsor	$3,805,250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Sponsor share	           62%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6200000">
            <a:off x="-1905000" y="2743200"/>
            <a:ext cx="5562600" cy="11430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Federal budget 2009</a:t>
            </a:r>
            <a:endParaRPr lang="en-CA" sz="2400" i="1" dirty="0">
              <a:solidFill>
                <a:schemeClr val="bg1"/>
              </a:solidFill>
              <a:cs typeface="Aharoni" pitchFamily="2" charset="-79"/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9787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" y="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539240" y="1844039"/>
            <a:ext cx="40690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219200" y="5181600"/>
            <a:ext cx="5562600" cy="9906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Government of Canada says housing investments are great for economy</a:t>
            </a:r>
            <a:endParaRPr lang="en-CA" sz="2800" i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543800" cy="10668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2400" i="1" dirty="0" smtClean="0">
                <a:solidFill>
                  <a:schemeClr val="bg1"/>
                </a:solidFill>
                <a:cs typeface="Aharoni" pitchFamily="2" charset="-79"/>
              </a:rPr>
              <a:t>Federal housing agency projects growing net income…</a:t>
            </a:r>
            <a:br>
              <a:rPr lang="en-CA" sz="2400" i="1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en-CA" sz="2400" i="1" dirty="0" smtClean="0">
                <a:solidFill>
                  <a:schemeClr val="bg1"/>
                </a:solidFill>
                <a:cs typeface="Aharoni" pitchFamily="2" charset="-79"/>
              </a:rPr>
              <a:t>…as major cuts set for housing investments</a:t>
            </a:r>
            <a:endParaRPr lang="en-CA" sz="2400" i="1" dirty="0">
              <a:solidFill>
                <a:schemeClr val="bg1"/>
              </a:solidFill>
              <a:cs typeface="Aharoni" pitchFamily="2" charset="-79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7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62400"/>
            <a:ext cx="9144000" cy="133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1066800" y="5486400"/>
            <a:ext cx="5943600" cy="11430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CMHC net income: Up 11.5%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Overall housing</a:t>
            </a:r>
            <a:r>
              <a:rPr kumimoji="0" lang="en-CA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spending: Cut 23.5%</a:t>
            </a:r>
            <a:endParaRPr kumimoji="0" lang="en-CA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Assisted households: Cut 10.4%</a:t>
            </a:r>
            <a:endParaRPr kumimoji="0" lang="en-CA" sz="2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229600" y="2362200"/>
            <a:ext cx="914400" cy="3810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29600" y="4267200"/>
            <a:ext cx="914400" cy="3810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229600" y="4876800"/>
            <a:ext cx="914400" cy="3810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Innovative options required</a:t>
            </a:r>
            <a:endParaRPr lang="en-CA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15361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1524000" cy="1853796"/>
          </a:xfrm>
          <a:prstGeom prst="rect">
            <a:avLst/>
          </a:prstGeom>
          <a:noFill/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0" y="3886200"/>
            <a:ext cx="2590800" cy="9144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Development/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acquisition 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1" name="Left Arrow Callout 10"/>
          <p:cNvSpPr/>
          <p:nvPr/>
        </p:nvSpPr>
        <p:spPr>
          <a:xfrm rot="20955393">
            <a:off x="2014078" y="1097913"/>
            <a:ext cx="4572000" cy="1600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407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Infrastructure Ontario affordable housing loan fund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ft Arrow Callout 11"/>
          <p:cNvSpPr/>
          <p:nvPr/>
        </p:nvSpPr>
        <p:spPr>
          <a:xfrm rot="21232619">
            <a:off x="5027824" y="2097093"/>
            <a:ext cx="3687435" cy="1600200"/>
          </a:xfrm>
          <a:prstGeom prst="leftArrowCallout">
            <a:avLst>
              <a:gd name="adj1" fmla="val 28411"/>
              <a:gd name="adj2" fmla="val 25000"/>
              <a:gd name="adj3" fmla="val 25000"/>
              <a:gd name="adj4" fmla="val 6083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Community housing loan funds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eft Arrow Callout 12"/>
          <p:cNvSpPr/>
          <p:nvPr/>
        </p:nvSpPr>
        <p:spPr>
          <a:xfrm rot="194543">
            <a:off x="2690525" y="3598398"/>
            <a:ext cx="3321718" cy="925868"/>
          </a:xfrm>
          <a:prstGeom prst="leftArrowCallout">
            <a:avLst>
              <a:gd name="adj1" fmla="val 28411"/>
              <a:gd name="adj2" fmla="val 25000"/>
              <a:gd name="adj3" fmla="val 25000"/>
              <a:gd name="adj4" fmla="val 8496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Housing bonds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eft Arrow Callout 13"/>
          <p:cNvSpPr/>
          <p:nvPr/>
        </p:nvSpPr>
        <p:spPr>
          <a:xfrm rot="855997">
            <a:off x="3965073" y="4856968"/>
            <a:ext cx="3687435" cy="1101592"/>
          </a:xfrm>
          <a:prstGeom prst="leftArrowCallout">
            <a:avLst>
              <a:gd name="adj1" fmla="val 28411"/>
              <a:gd name="adj2" fmla="val 25000"/>
              <a:gd name="adj3" fmla="val 25000"/>
              <a:gd name="adj4" fmla="val 6083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Housing trust funds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eft Arrow Callout 14"/>
          <p:cNvSpPr/>
          <p:nvPr/>
        </p:nvSpPr>
        <p:spPr>
          <a:xfrm rot="1560649">
            <a:off x="1972852" y="5286126"/>
            <a:ext cx="2999660" cy="925868"/>
          </a:xfrm>
          <a:prstGeom prst="leftArrowCallout">
            <a:avLst>
              <a:gd name="adj1" fmla="val 28411"/>
              <a:gd name="adj2" fmla="val 25000"/>
              <a:gd name="adj3" fmla="val 25000"/>
              <a:gd name="adj4" fmla="val 84968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impact bonds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Up Arrow Callout 15"/>
          <p:cNvSpPr/>
          <p:nvPr/>
        </p:nvSpPr>
        <p:spPr>
          <a:xfrm>
            <a:off x="228600" y="5029200"/>
            <a:ext cx="1828800" cy="1676400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venture exchange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eft Arrow Callout 16"/>
          <p:cNvSpPr/>
          <p:nvPr/>
        </p:nvSpPr>
        <p:spPr>
          <a:xfrm>
            <a:off x="6248400" y="3962400"/>
            <a:ext cx="2605260" cy="925868"/>
          </a:xfrm>
          <a:prstGeom prst="leftArrowCallout">
            <a:avLst>
              <a:gd name="adj1" fmla="val 28411"/>
              <a:gd name="adj2" fmla="val 25000"/>
              <a:gd name="adj3" fmla="val 25000"/>
              <a:gd name="adj4" fmla="val 6401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finance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Innovative options required</a:t>
            </a:r>
            <a:endParaRPr lang="en-CA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7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048000"/>
            <a:ext cx="1524000" cy="1853796"/>
          </a:xfrm>
          <a:prstGeom prst="rect">
            <a:avLst/>
          </a:prstGeom>
          <a:noFill/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6477000" y="2057400"/>
            <a:ext cx="2286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Operating </a:t>
            </a: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8" name="Right Arrow Callout 7"/>
          <p:cNvSpPr/>
          <p:nvPr/>
        </p:nvSpPr>
        <p:spPr>
          <a:xfrm rot="471446">
            <a:off x="2674382" y="1664974"/>
            <a:ext cx="3276600" cy="1447800"/>
          </a:xfrm>
          <a:prstGeom prst="right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Universal housing benefit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 rot="21292402">
            <a:off x="966490" y="3802243"/>
            <a:ext cx="5041031" cy="928760"/>
          </a:xfrm>
          <a:prstGeom prst="right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impact bonds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ight Arrow Callout 10"/>
          <p:cNvSpPr/>
          <p:nvPr/>
        </p:nvSpPr>
        <p:spPr>
          <a:xfrm rot="20734262">
            <a:off x="3489218" y="4563531"/>
            <a:ext cx="3276600" cy="1260272"/>
          </a:xfrm>
          <a:prstGeom prst="right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Impact investing - SROI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48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58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cap="none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www.wellesleyinstitute.com</a:t>
            </a:r>
            <a:endParaRPr lang="en-US" sz="4800" cap="none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Housing finance 101: Three bags </a:t>
            </a:r>
            <a:b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of money required for housing</a:t>
            </a:r>
            <a:endParaRPr lang="en-CA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819400"/>
            <a:ext cx="2590800" cy="2895600"/>
            <a:chOff x="304800" y="2819400"/>
            <a:chExt cx="2590800" cy="2895600"/>
          </a:xfrm>
        </p:grpSpPr>
        <p:pic>
          <p:nvPicPr>
            <p:cNvPr id="15361" name="Picture 1" descr="C:\Users\User\AppData\Local\Microsoft\Windows\Temporary Internet Files\Content.IE5\OQMIMCQV\MC900197467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2819400"/>
              <a:ext cx="1524000" cy="1853796"/>
            </a:xfrm>
            <a:prstGeom prst="rect">
              <a:avLst/>
            </a:prstGeom>
            <a:noFill/>
          </p:spPr>
        </p:pic>
        <p:sp>
          <p:nvSpPr>
            <p:cNvPr id="6" name="Title 3"/>
            <p:cNvSpPr txBox="1">
              <a:spLocks/>
            </p:cNvSpPr>
            <p:nvPr/>
          </p:nvSpPr>
          <p:spPr>
            <a:xfrm>
              <a:off x="304800" y="4800600"/>
              <a:ext cx="2590800" cy="91440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Aharoni" pitchFamily="2" charset="-79"/>
                </a:rPr>
                <a:t>Development/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Aharoni" pitchFamily="2" charset="-79"/>
                </a:rPr>
                <a:t>acquisition $$$s</a:t>
              </a:r>
              <a:endPara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505200" y="2438400"/>
            <a:ext cx="2286000" cy="2691996"/>
            <a:chOff x="3352800" y="3048000"/>
            <a:chExt cx="2286000" cy="2691996"/>
          </a:xfrm>
        </p:grpSpPr>
        <p:pic>
          <p:nvPicPr>
            <p:cNvPr id="7" name="Picture 1" descr="C:\Users\User\AppData\Local\Microsoft\Windows\Temporary Internet Files\Content.IE5\OQMIMCQV\MC900197467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0" y="3886200"/>
              <a:ext cx="1524000" cy="1853796"/>
            </a:xfrm>
            <a:prstGeom prst="rect">
              <a:avLst/>
            </a:prstGeom>
            <a:noFill/>
          </p:spPr>
        </p:pic>
        <p:sp>
          <p:nvSpPr>
            <p:cNvPr id="9" name="Title 3"/>
            <p:cNvSpPr txBox="1">
              <a:spLocks/>
            </p:cNvSpPr>
            <p:nvPr/>
          </p:nvSpPr>
          <p:spPr>
            <a:xfrm>
              <a:off x="3352800" y="3048000"/>
              <a:ext cx="2286000" cy="68580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Aharoni" pitchFamily="2" charset="-79"/>
                </a:rPr>
                <a:t>Operating </a:t>
              </a:r>
              <a:r>
                <a:rPr lang="en-CA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Aharoni" pitchFamily="2" charset="-79"/>
                </a:rPr>
                <a:t>$$$s</a:t>
              </a:r>
              <a:endPara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53200" y="2362200"/>
            <a:ext cx="2286000" cy="2590800"/>
            <a:chOff x="6553200" y="2362200"/>
            <a:chExt cx="2286000" cy="2590800"/>
          </a:xfrm>
        </p:grpSpPr>
        <p:pic>
          <p:nvPicPr>
            <p:cNvPr id="8" name="Picture 1" descr="C:\Users\User\AppData\Local\Microsoft\Windows\Temporary Internet Files\Content.IE5\OQMIMCQV\MC900197467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0" y="2362200"/>
              <a:ext cx="1524000" cy="1853796"/>
            </a:xfrm>
            <a:prstGeom prst="rect">
              <a:avLst/>
            </a:prstGeom>
            <a:noFill/>
          </p:spPr>
        </p:pic>
        <p:sp>
          <p:nvSpPr>
            <p:cNvPr id="10" name="Title 3"/>
            <p:cNvSpPr txBox="1">
              <a:spLocks/>
            </p:cNvSpPr>
            <p:nvPr/>
          </p:nvSpPr>
          <p:spPr>
            <a:xfrm>
              <a:off x="6553200" y="4267200"/>
              <a:ext cx="2286000" cy="68580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Aharoni" pitchFamily="2" charset="-79"/>
                </a:rPr>
                <a:t>Reserve </a:t>
              </a:r>
              <a:r>
                <a:rPr lang="en-CA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Aharoni" pitchFamily="2" charset="-79"/>
                </a:rPr>
                <a:t>$$$s</a:t>
              </a:r>
              <a:endPara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www.cmhc-schl.gc.ca/cmhc-schl/en/corp/about/hi/images/4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684" cy="52726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43600" y="304800"/>
            <a:ext cx="2971800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Ownership housing innovation – 1940s</a:t>
            </a:r>
          </a:p>
          <a:p>
            <a:pPr algn="ctr"/>
            <a:endParaRPr lang="en-US" sz="2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Long-term mortgage and mortgage financing assistance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800600"/>
            <a:ext cx="4724400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“Job for life,</a:t>
            </a:r>
          </a:p>
          <a:p>
            <a:pPr algn="ctr"/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mortgage for life”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Long-term mortgages</a:t>
            </a:r>
            <a:endParaRPr lang="en-CA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15361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19400"/>
            <a:ext cx="1524000" cy="1853796"/>
          </a:xfrm>
          <a:prstGeom prst="rect">
            <a:avLst/>
          </a:prstGeom>
          <a:noFill/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304800" y="4800600"/>
            <a:ext cx="2590800" cy="16764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Owner</a:t>
            </a:r>
            <a:r>
              <a:rPr kumimoji="0" lang="en-CA" sz="24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obtains loan, various </a:t>
            </a:r>
            <a:r>
              <a:rPr kumimoji="0" lang="en-CA" sz="2400" b="1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gov’t</a:t>
            </a:r>
            <a:r>
              <a:rPr kumimoji="0" lang="en-CA" sz="24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subsidies and incentives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pic>
        <p:nvPicPr>
          <p:cNvPr id="7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276600"/>
            <a:ext cx="1524000" cy="1853796"/>
          </a:xfrm>
          <a:prstGeom prst="rect">
            <a:avLst/>
          </a:prstGeom>
          <a:noFill/>
        </p:spPr>
      </p:pic>
      <p:pic>
        <p:nvPicPr>
          <p:cNvPr id="8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362200"/>
            <a:ext cx="1524000" cy="1853796"/>
          </a:xfrm>
          <a:prstGeom prst="rect">
            <a:avLst/>
          </a:prstGeom>
          <a:noFill/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3733800" y="2514600"/>
            <a:ext cx="2286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Operating </a:t>
            </a: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400800" y="1600200"/>
            <a:ext cx="2286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Reserve </a:t>
            </a: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1524000"/>
            <a:ext cx="2590800" cy="9144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Development/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acquisition 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3886200" y="5181600"/>
            <a:ext cx="2057400" cy="1066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Owner</a:t>
            </a:r>
            <a:r>
              <a:rPr kumimoji="0" lang="en-CA" sz="24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pays, various </a:t>
            </a:r>
            <a:r>
              <a:rPr kumimoji="0" lang="en-CA" sz="2400" b="1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gov’t</a:t>
            </a:r>
            <a:r>
              <a:rPr kumimoji="0" lang="en-CA" sz="24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subsidies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6629400" y="4343400"/>
            <a:ext cx="2057400" cy="11430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Owner</a:t>
            </a:r>
            <a:r>
              <a:rPr kumimoji="0" lang="en-CA" sz="24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pays, various </a:t>
            </a:r>
            <a:r>
              <a:rPr kumimoji="0" lang="en-CA" sz="2400" b="1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gov’t</a:t>
            </a:r>
            <a:r>
              <a:rPr kumimoji="0" lang="en-CA" sz="24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subsidies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freespeech.vo.llnwd.net/o25/pub/pp/images/january2009/020109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777713" cy="502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943600" y="304800"/>
            <a:ext cx="2971800" cy="39703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Ownership housing innovation 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– mid-2000s</a:t>
            </a:r>
          </a:p>
          <a:p>
            <a:pPr algn="ctr"/>
            <a:endParaRPr lang="en-US" sz="2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Sub-prime mortgages;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complex derivatives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800600"/>
            <a:ext cx="4724400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“NINJA financing: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no income, no asset”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Sub-prime mortgages</a:t>
            </a:r>
            <a:endParaRPr lang="en-CA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15361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19400"/>
            <a:ext cx="1524000" cy="1853796"/>
          </a:xfrm>
          <a:prstGeom prst="rect">
            <a:avLst/>
          </a:prstGeom>
          <a:noFill/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304800" y="4800600"/>
            <a:ext cx="2590800" cy="16764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Owner</a:t>
            </a:r>
            <a:r>
              <a:rPr kumimoji="0" lang="en-CA" sz="24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gets financing, risk bundled into MBSs, etc.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pic>
        <p:nvPicPr>
          <p:cNvPr id="7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276600"/>
            <a:ext cx="1524000" cy="1853796"/>
          </a:xfrm>
          <a:prstGeom prst="rect">
            <a:avLst/>
          </a:prstGeom>
          <a:noFill/>
        </p:spPr>
      </p:pic>
      <p:pic>
        <p:nvPicPr>
          <p:cNvPr id="8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362200"/>
            <a:ext cx="1524000" cy="1853796"/>
          </a:xfrm>
          <a:prstGeom prst="rect">
            <a:avLst/>
          </a:prstGeom>
          <a:noFill/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3733800" y="2514600"/>
            <a:ext cx="2286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Operating </a:t>
            </a: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400800" y="1600200"/>
            <a:ext cx="2286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Reserve </a:t>
            </a: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1524000"/>
            <a:ext cx="2590800" cy="9144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Development/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acquisition 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3886200" y="5181600"/>
            <a:ext cx="2057400" cy="6096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?????????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6629400" y="4343400"/>
            <a:ext cx="2057400" cy="6096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???????????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crpmuseum.com/images/EXB_MAC_RegentParkN-RG28-132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9672" y="0"/>
            <a:ext cx="6634328" cy="533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2971800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Social housing innovation 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– late 1940s</a:t>
            </a:r>
          </a:p>
          <a:p>
            <a:pPr algn="ctr"/>
            <a:endParaRPr lang="en-US" sz="2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Government-developed, government-owned, government-managed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5257800"/>
            <a:ext cx="47244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B050"/>
                </a:solidFill>
              </a:rPr>
              <a:t>“The garden city”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Public housing financing</a:t>
            </a:r>
            <a:endParaRPr lang="en-CA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15361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19400"/>
            <a:ext cx="1524000" cy="1853796"/>
          </a:xfrm>
          <a:prstGeom prst="rect">
            <a:avLst/>
          </a:prstGeom>
          <a:noFill/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304800" y="4800600"/>
            <a:ext cx="2590800" cy="8382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Government finances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pic>
        <p:nvPicPr>
          <p:cNvPr id="7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124200"/>
            <a:ext cx="1524000" cy="1853796"/>
          </a:xfrm>
          <a:prstGeom prst="rect">
            <a:avLst/>
          </a:prstGeom>
          <a:noFill/>
        </p:spPr>
      </p:pic>
      <p:pic>
        <p:nvPicPr>
          <p:cNvPr id="8" name="Picture 1" descr="C:\Users\User\AppData\Local\Microsoft\Windows\Temporary Internet Files\Content.IE5\OQMIMCQV\MC900197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362200"/>
            <a:ext cx="1524000" cy="1853796"/>
          </a:xfrm>
          <a:prstGeom prst="rect">
            <a:avLst/>
          </a:prstGeom>
          <a:noFill/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3657600" y="2362200"/>
            <a:ext cx="2286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Operating </a:t>
            </a: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400800" y="1600200"/>
            <a:ext cx="2286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Reserve </a:t>
            </a: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1524000"/>
            <a:ext cx="2590800" cy="9144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Development/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acquisition $$$s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3505200" y="5029200"/>
            <a:ext cx="3124200" cy="9906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Tenant rents</a:t>
            </a:r>
            <a:r>
              <a:rPr lang="en-CA" sz="2400" b="1" i="1" dirty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Aharoni" pitchFamily="2" charset="-79"/>
              </a:rPr>
              <a:t> </a:t>
            </a:r>
            <a:r>
              <a:rPr lang="en-CA" sz="2400" b="1" i="1" dirty="0" smtClean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Aharoni" pitchFamily="2" charset="-79"/>
              </a:rPr>
              <a:t>and government subsidies</a:t>
            </a:r>
            <a:endParaRPr kumimoji="0" lang="en-CA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6781800" y="4267200"/>
            <a:ext cx="2057400" cy="1066800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i="1" dirty="0" smtClean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Aharoni" pitchFamily="2" charset="-79"/>
              </a:rPr>
              <a:t>C</a:t>
            </a:r>
            <a:r>
              <a:rPr kumimoji="0" lang="en-CA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apital</a:t>
            </a: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Aharoni" pitchFamily="2" charset="-79"/>
              </a:rPr>
              <a:t> reserves (??)</a:t>
            </a:r>
            <a:endParaRPr kumimoji="0" lang="en-CA" sz="24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inner courty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0"/>
            <a:ext cx="5486400" cy="726141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90600" y="228600"/>
            <a:ext cx="2971800" cy="39703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Social housing innovation 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– 1973</a:t>
            </a:r>
          </a:p>
          <a:p>
            <a:pPr algn="ctr"/>
            <a:endParaRPr lang="en-US" sz="2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Funding for community-based non-profit, co-op and municipal housing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5257800"/>
            <a:ext cx="4724400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B050"/>
                </a:solidFill>
              </a:rPr>
              <a:t>“Affordable housing is a social right of all Canadians”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200" dirty="0" smtClean="0">
            <a:solidFill>
              <a:schemeClr val="accent1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367</Words>
  <Application>Microsoft Office PowerPoint</Application>
  <PresentationFormat>On-screen Show (4:3)</PresentationFormat>
  <Paragraphs>106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Financing housing alternatives</vt:lpstr>
      <vt:lpstr>Housing finance 101: Three bags  of money required for housing</vt:lpstr>
      <vt:lpstr>Slide 3</vt:lpstr>
      <vt:lpstr>Long-term mortgages</vt:lpstr>
      <vt:lpstr>Slide 5</vt:lpstr>
      <vt:lpstr>Sub-prime mortgages</vt:lpstr>
      <vt:lpstr>Slide 7</vt:lpstr>
      <vt:lpstr>Public housing financing</vt:lpstr>
      <vt:lpstr>Slide 9</vt:lpstr>
      <vt:lpstr>Social housing financing - then</vt:lpstr>
      <vt:lpstr>Erosion of government investment in social housing over two decades Federal housing investments as percentage of GDP</vt:lpstr>
      <vt:lpstr> As government housing investments erode, homelessness, precarious housing grows  Precarious Housing 2010</vt:lpstr>
      <vt:lpstr>Construction budget – 50-unit seniors housing in Kitchener 2007</vt:lpstr>
      <vt:lpstr>Federal budget 2009</vt:lpstr>
      <vt:lpstr>Government of Canada says housing investments are great for economy</vt:lpstr>
      <vt:lpstr>Federal housing agency projects growing net income… …as major cuts set for housing investments</vt:lpstr>
      <vt:lpstr>Innovative options required</vt:lpstr>
      <vt:lpstr>Innovative options required</vt:lpstr>
      <vt:lpstr>www.wellesleyinstitute.com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ESTELLE</dc:creator>
  <cp:lastModifiedBy>Michael</cp:lastModifiedBy>
  <cp:revision>138</cp:revision>
  <dcterms:created xsi:type="dcterms:W3CDTF">2009-09-29T16:18:20Z</dcterms:created>
  <dcterms:modified xsi:type="dcterms:W3CDTF">2011-03-20T16:56:19Z</dcterms:modified>
</cp:coreProperties>
</file>